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95"/>
  </p:notesMasterIdLst>
  <p:sldIdLst>
    <p:sldId id="256" r:id="rId2"/>
    <p:sldId id="284" r:id="rId3"/>
    <p:sldId id="258" r:id="rId4"/>
    <p:sldId id="259" r:id="rId5"/>
    <p:sldId id="260" r:id="rId6"/>
    <p:sldId id="285" r:id="rId7"/>
    <p:sldId id="348" r:id="rId8"/>
    <p:sldId id="286" r:id="rId9"/>
    <p:sldId id="287" r:id="rId10"/>
    <p:sldId id="288" r:id="rId11"/>
    <p:sldId id="289" r:id="rId12"/>
    <p:sldId id="290" r:id="rId13"/>
    <p:sldId id="267" r:id="rId14"/>
    <p:sldId id="268" r:id="rId15"/>
    <p:sldId id="257" r:id="rId16"/>
    <p:sldId id="262" r:id="rId17"/>
    <p:sldId id="263" r:id="rId18"/>
    <p:sldId id="269" r:id="rId19"/>
    <p:sldId id="271" r:id="rId20"/>
    <p:sldId id="273" r:id="rId21"/>
    <p:sldId id="275" r:id="rId22"/>
    <p:sldId id="264" r:id="rId23"/>
    <p:sldId id="278" r:id="rId24"/>
    <p:sldId id="277" r:id="rId25"/>
    <p:sldId id="347" r:id="rId26"/>
    <p:sldId id="276" r:id="rId27"/>
    <p:sldId id="266" r:id="rId28"/>
    <p:sldId id="280" r:id="rId29"/>
    <p:sldId id="282" r:id="rId30"/>
    <p:sldId id="283" r:id="rId31"/>
    <p:sldId id="265" r:id="rId32"/>
    <p:sldId id="261" r:id="rId33"/>
    <p:sldId id="291" r:id="rId34"/>
    <p:sldId id="292" r:id="rId35"/>
    <p:sldId id="293" r:id="rId36"/>
    <p:sldId id="270" r:id="rId37"/>
    <p:sldId id="294" r:id="rId38"/>
    <p:sldId id="295" r:id="rId39"/>
    <p:sldId id="272" r:id="rId40"/>
    <p:sldId id="296" r:id="rId41"/>
    <p:sldId id="274" r:id="rId42"/>
    <p:sldId id="297" r:id="rId43"/>
    <p:sldId id="298" r:id="rId44"/>
    <p:sldId id="299" r:id="rId45"/>
    <p:sldId id="300" r:id="rId46"/>
    <p:sldId id="279" r:id="rId47"/>
    <p:sldId id="301" r:id="rId48"/>
    <p:sldId id="302" r:id="rId49"/>
    <p:sldId id="281"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B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9" autoAdjust="0"/>
    <p:restoredTop sz="86873"/>
  </p:normalViewPr>
  <p:slideViewPr>
    <p:cSldViewPr snapToGrid="0">
      <p:cViewPr varScale="1">
        <p:scale>
          <a:sx n="88" d="100"/>
          <a:sy n="88" d="100"/>
        </p:scale>
        <p:origin x="1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898EC-F141-D340-A2CD-3EC32FE0BAA6}" type="datetimeFigureOut">
              <a:rPr lang="de-DE" smtClean="0"/>
              <a:t>06.12.24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0D1A6-C7C5-0841-B7FB-5096F8C0CE8E}" type="slidenum">
              <a:rPr lang="de-DE" smtClean="0"/>
              <a:t>‹Nr.›</a:t>
            </a:fld>
            <a:endParaRPr lang="de-DE"/>
          </a:p>
        </p:txBody>
      </p:sp>
    </p:spTree>
    <p:extLst>
      <p:ext uri="{BB962C8B-B14F-4D97-AF65-F5344CB8AC3E}">
        <p14:creationId xmlns:p14="http://schemas.microsoft.com/office/powerpoint/2010/main" val="314488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7C93DB8-76BF-167C-AC01-301438A1AE2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0724C5-BA07-CDBA-2EC4-680B3CAB2C82}"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70AEA1C-0154-ACD0-A2A4-B1A4E328D657}"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E7A9BA3-9FCA-7C6E-6D9D-2CF935106703}"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04B71B-97D7-BE8E-C1F2-8497C47A90F2}"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34E79C-CBDF-88B2-578E-B9081356DCFB}"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10D1A6-C7C5-0841-B7FB-5096F8C0CE8E}" type="slidenum">
              <a:rPr lang="de-DE" smtClean="0"/>
              <a:t>16</a:t>
            </a:fld>
            <a:endParaRPr lang="de-DE"/>
          </a:p>
        </p:txBody>
      </p:sp>
    </p:spTree>
    <p:extLst>
      <p:ext uri="{BB962C8B-B14F-4D97-AF65-F5344CB8AC3E}">
        <p14:creationId xmlns:p14="http://schemas.microsoft.com/office/powerpoint/2010/main" val="621801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10D1A6-C7C5-0841-B7FB-5096F8C0CE8E}" type="slidenum">
              <a:rPr lang="de-DE" smtClean="0"/>
              <a:t>17</a:t>
            </a:fld>
            <a:endParaRPr lang="de-DE"/>
          </a:p>
        </p:txBody>
      </p:sp>
    </p:spTree>
    <p:extLst>
      <p:ext uri="{BB962C8B-B14F-4D97-AF65-F5344CB8AC3E}">
        <p14:creationId xmlns:p14="http://schemas.microsoft.com/office/powerpoint/2010/main" val="1964626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4:12 ausschalten. / Der Film zeigt, dass wir uns Geschlechtern unterschiedliche Attribute/Verhaltensweisen zuschreiben und ist damit ein Beleg dafür, dass Geschlechterrollen konstruiert sind</a:t>
            </a:r>
          </a:p>
        </p:txBody>
      </p:sp>
      <p:sp>
        <p:nvSpPr>
          <p:cNvPr id="4" name="Foliennummernplatzhalter 3"/>
          <p:cNvSpPr>
            <a:spLocks noGrp="1"/>
          </p:cNvSpPr>
          <p:nvPr>
            <p:ph type="sldNum" sz="quarter" idx="5"/>
          </p:nvPr>
        </p:nvSpPr>
        <p:spPr/>
        <p:txBody>
          <a:bodyPr/>
          <a:lstStyle/>
          <a:p>
            <a:fld id="{E710D1A6-C7C5-0841-B7FB-5096F8C0CE8E}" type="slidenum">
              <a:rPr lang="de-DE" smtClean="0"/>
              <a:t>18</a:t>
            </a:fld>
            <a:endParaRPr lang="de-DE"/>
          </a:p>
        </p:txBody>
      </p:sp>
    </p:spTree>
    <p:extLst>
      <p:ext uri="{BB962C8B-B14F-4D97-AF65-F5344CB8AC3E}">
        <p14:creationId xmlns:p14="http://schemas.microsoft.com/office/powerpoint/2010/main" val="211932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2489-2B07-168F-E9C4-18F6712714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4F0E87-E28F-80F6-4484-1CFBD8EAB76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1980E0-C2A6-C162-6372-0CEA49A2C0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a:extLst>
              <a:ext uri="{FF2B5EF4-FFF2-40B4-BE49-F238E27FC236}">
                <a16:creationId xmlns:a16="http://schemas.microsoft.com/office/drawing/2014/main" id="{AC804123-005E-E0F9-97F9-74D5DB0DF106}"/>
              </a:ext>
            </a:extLst>
          </p:cNvPr>
          <p:cNvSpPr>
            <a:spLocks noGrp="1"/>
          </p:cNvSpPr>
          <p:nvPr>
            <p:ph type="sldNum" sz="quarter" idx="5"/>
          </p:nvPr>
        </p:nvSpPr>
        <p:spPr/>
        <p:txBody>
          <a:bodyPr/>
          <a:lstStyle/>
          <a:p>
            <a:fld id="{E710D1A6-C7C5-0841-B7FB-5096F8C0CE8E}" type="slidenum">
              <a:rPr lang="de-DE" smtClean="0"/>
              <a:t>19</a:t>
            </a:fld>
            <a:endParaRPr lang="de-DE"/>
          </a:p>
        </p:txBody>
      </p:sp>
    </p:spTree>
    <p:extLst>
      <p:ext uri="{BB962C8B-B14F-4D97-AF65-F5344CB8AC3E}">
        <p14:creationId xmlns:p14="http://schemas.microsoft.com/office/powerpoint/2010/main" val="160914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8075A-6596-7545-17C5-E2DCCB86B6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40CAF1-4508-0281-39D3-5EFA6E05CAA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2FFC48-5CA4-7BCF-A5B8-6BFC627D06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a:extLst>
              <a:ext uri="{FF2B5EF4-FFF2-40B4-BE49-F238E27FC236}">
                <a16:creationId xmlns:a16="http://schemas.microsoft.com/office/drawing/2014/main" id="{AF010E71-698A-9FCF-6193-CBC3240AEE69}"/>
              </a:ext>
            </a:extLst>
          </p:cNvPr>
          <p:cNvSpPr>
            <a:spLocks noGrp="1"/>
          </p:cNvSpPr>
          <p:nvPr>
            <p:ph type="sldNum" sz="quarter" idx="5"/>
          </p:nvPr>
        </p:nvSpPr>
        <p:spPr/>
        <p:txBody>
          <a:bodyPr/>
          <a:lstStyle/>
          <a:p>
            <a:fld id="{E710D1A6-C7C5-0841-B7FB-5096F8C0CE8E}" type="slidenum">
              <a:rPr lang="de-DE" smtClean="0"/>
              <a:t>20</a:t>
            </a:fld>
            <a:endParaRPr lang="de-DE"/>
          </a:p>
        </p:txBody>
      </p:sp>
    </p:spTree>
    <p:extLst>
      <p:ext uri="{BB962C8B-B14F-4D97-AF65-F5344CB8AC3E}">
        <p14:creationId xmlns:p14="http://schemas.microsoft.com/office/powerpoint/2010/main" val="239598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467716A-53C7-0A54-7046-74F424698347}"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A8E8-65B0-DC2C-7399-B291566F47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612D49-9F51-68FE-28F5-FA364A852D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65E412-64DF-E4B3-A305-7DC60426F7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a:extLst>
              <a:ext uri="{FF2B5EF4-FFF2-40B4-BE49-F238E27FC236}">
                <a16:creationId xmlns:a16="http://schemas.microsoft.com/office/drawing/2014/main" id="{CE46FC8A-CF8F-E037-ACE5-000E4BE9B7C6}"/>
              </a:ext>
            </a:extLst>
          </p:cNvPr>
          <p:cNvSpPr>
            <a:spLocks noGrp="1"/>
          </p:cNvSpPr>
          <p:nvPr>
            <p:ph type="sldNum" sz="quarter" idx="5"/>
          </p:nvPr>
        </p:nvSpPr>
        <p:spPr/>
        <p:txBody>
          <a:bodyPr/>
          <a:lstStyle/>
          <a:p>
            <a:fld id="{E710D1A6-C7C5-0841-B7FB-5096F8C0CE8E}" type="slidenum">
              <a:rPr lang="de-DE" smtClean="0"/>
              <a:t>21</a:t>
            </a:fld>
            <a:endParaRPr lang="de-DE"/>
          </a:p>
        </p:txBody>
      </p:sp>
    </p:spTree>
    <p:extLst>
      <p:ext uri="{BB962C8B-B14F-4D97-AF65-F5344CB8AC3E}">
        <p14:creationId xmlns:p14="http://schemas.microsoft.com/office/powerpoint/2010/main" val="1301601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10D1A6-C7C5-0841-B7FB-5096F8C0CE8E}" type="slidenum">
              <a:rPr lang="de-DE" smtClean="0"/>
              <a:t>22</a:t>
            </a:fld>
            <a:endParaRPr lang="de-DE"/>
          </a:p>
        </p:txBody>
      </p:sp>
    </p:spTree>
    <p:extLst>
      <p:ext uri="{BB962C8B-B14F-4D97-AF65-F5344CB8AC3E}">
        <p14:creationId xmlns:p14="http://schemas.microsoft.com/office/powerpoint/2010/main" val="2220829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AUTORIN ERZÄHLT VON DEM BAUSTELLEN PROJEKT DER KINDER (TPS)</a:t>
            </a:r>
          </a:p>
        </p:txBody>
      </p:sp>
      <p:sp>
        <p:nvSpPr>
          <p:cNvPr id="4" name="Foliennummernplatzhalter 3"/>
          <p:cNvSpPr>
            <a:spLocks noGrp="1"/>
          </p:cNvSpPr>
          <p:nvPr>
            <p:ph type="sldNum" sz="quarter" idx="5"/>
          </p:nvPr>
        </p:nvSpPr>
        <p:spPr/>
        <p:txBody>
          <a:bodyPr/>
          <a:lstStyle/>
          <a:p>
            <a:fld id="{47E8B2B5-03A5-BA45-8393-1B7C1DB99DA5}" type="slidenum">
              <a:rPr lang="de-DE" smtClean="0"/>
              <a:t>34</a:t>
            </a:fld>
            <a:endParaRPr lang="de-DE"/>
          </a:p>
        </p:txBody>
      </p:sp>
    </p:spTree>
    <p:extLst>
      <p:ext uri="{BB962C8B-B14F-4D97-AF65-F5344CB8AC3E}">
        <p14:creationId xmlns:p14="http://schemas.microsoft.com/office/powerpoint/2010/main" val="886275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i="1" kern="100" dirty="0">
                <a:effectLst/>
                <a:latin typeface="Aptos" panose="020B0004020202020204" pitchFamily="34" charset="0"/>
                <a:ea typeface="Aptos" panose="020B0004020202020204" pitchFamily="34" charset="0"/>
                <a:cs typeface="Times New Roman" panose="02020603050405020304" pitchFamily="18" charset="0"/>
              </a:rPr>
              <a:t>Paula, ein vierjähriges Mädchen, das in einer altersgemischten Gruppe in einer Kita betreut und gefördert wird, wird von allen Mitarbeiter*innen als hochgradig herausfordernd wahrgenommen. Die vielfältigen Angebote, die die Erzieher*innen an jedem Vormittag bereithalten nutzt Paula kaum, vielmehr läuft sie scheinbar rastlos durch die Einrichtung. Häufig fragen sich die Fachkräfte, ob diese Kita für Paula ein entwicklungsförderlicher Ort ist und ob sie selbst und die Kindergruppe es dauerhaft mit Paula aushalten können. Einige Eltern beschweren sich, dass Paula andere Kinder kratzt und häufig Spielsachen wegnimmt. Besonders die Frühstücks- und Mittagsessenzeiten sind für alle Beteiligten herausfordernd: Wenn Paula nicht direkt einen randvollen Teller von der jeweils zuständigen Fachkraft bekommt, fängt sie an, sich die Haare auszureißen. Erhält sie jedoch einen derart vollen Teller, schlingt sie das Essen in sich hinein, schafft dann aber mindestens die Hälfte nicht. Ein weiterer Aspekt der Beziehungsdynamik mit Paula liegt in ihrer als aggressiv wahrgenommenen Suche nach Nähe. Dabei unterscheidet sie kaum zwischen den festen Mitarbeiter*innen einerseits und Praktikant*innen oder wechselnden Helfer*innen andererseits. Sie möchte dann häufig auf dem Schoß der Erwachsenen sitzen und sich ankuscheln.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i="1" kern="100" dirty="0">
                <a:effectLst/>
                <a:latin typeface="Aptos" panose="020B0004020202020204" pitchFamily="34" charset="0"/>
                <a:ea typeface="Aptos" panose="020B0004020202020204" pitchFamily="34" charset="0"/>
                <a:cs typeface="Times New Roman" panose="02020603050405020304" pitchFamily="18" charset="0"/>
              </a:rPr>
              <a:t>Nach und nach erhalten die Fachkräfte wichtige Informationen über Paulas lebensgeschichtliche Erfahrung. Als Baby wurde sie vom Jugendamt in Obhut genommen und nach einem Aufenthalt in einer Kriseninterventionsstelle für Kleinkinder an eine Pflegefamilie vermittelt. Dort lebt Paula nun mit ihren Pflegeeltern, deren eigenen Kindern im Teenageralter..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22E24744-E57E-6749-9B90-0AB2B848E45F}" type="slidenum">
              <a:rPr lang="de-DE" smtClean="0"/>
              <a:t>57</a:t>
            </a:fld>
            <a:endParaRPr lang="de-DE"/>
          </a:p>
        </p:txBody>
      </p:sp>
    </p:spTree>
    <p:extLst>
      <p:ext uri="{BB962C8B-B14F-4D97-AF65-F5344CB8AC3E}">
        <p14:creationId xmlns:p14="http://schemas.microsoft.com/office/powerpoint/2010/main" val="290762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solidFill>
                  <a:schemeClr val="tx1"/>
                </a:solidFill>
              </a:rPr>
              <a:t>Überleitung von Paula zum Prüfungsthema</a:t>
            </a:r>
            <a:endParaRPr lang="de-DE" dirty="0"/>
          </a:p>
        </p:txBody>
      </p:sp>
      <p:sp>
        <p:nvSpPr>
          <p:cNvPr id="4" name="Foliennummernplatzhalter 3"/>
          <p:cNvSpPr>
            <a:spLocks noGrp="1"/>
          </p:cNvSpPr>
          <p:nvPr>
            <p:ph type="sldNum" sz="quarter" idx="5"/>
          </p:nvPr>
        </p:nvSpPr>
        <p:spPr/>
        <p:txBody>
          <a:bodyPr/>
          <a:lstStyle/>
          <a:p>
            <a:fld id="{22E24744-E57E-6749-9B90-0AB2B848E45F}" type="slidenum">
              <a:rPr lang="de-DE" smtClean="0"/>
              <a:t>58</a:t>
            </a:fld>
            <a:endParaRPr lang="de-DE"/>
          </a:p>
        </p:txBody>
      </p:sp>
    </p:spTree>
    <p:extLst>
      <p:ext uri="{BB962C8B-B14F-4D97-AF65-F5344CB8AC3E}">
        <p14:creationId xmlns:p14="http://schemas.microsoft.com/office/powerpoint/2010/main" val="888029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E24744-E57E-6749-9B90-0AB2B848E45F}" type="slidenum">
              <a:rPr lang="de-DE" smtClean="0"/>
              <a:t>61</a:t>
            </a:fld>
            <a:endParaRPr lang="de-DE"/>
          </a:p>
        </p:txBody>
      </p:sp>
    </p:spTree>
    <p:extLst>
      <p:ext uri="{BB962C8B-B14F-4D97-AF65-F5344CB8AC3E}">
        <p14:creationId xmlns:p14="http://schemas.microsoft.com/office/powerpoint/2010/main" val="73611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F84171A-3E23-0B52-8AD4-6338C73E9809}"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0B19849-FC30-507E-2DA4-B2E3D8FFF7D4}"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288833E-527B-1BA4-B5E5-974BC4CA9F91}"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738A5D7-A292-A2BD-25CD-864DF53AE0FB}"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7025-8758-CA3E-DD7B-5D128FBFEAFA}"/>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9E13995F-11D1-BA10-1A6B-16C67E839F09}"/>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39534F04-0BCA-4C3D-E590-228C71FF8E6F}"/>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DFC65D8D-2395-2480-38CA-FEF01E571537}"/>
              </a:ext>
            </a:extLst>
          </p:cNvPr>
          <p:cNvSpPr>
            <a:spLocks noGrp="1"/>
          </p:cNvSpPr>
          <p:nvPr>
            <p:ph type="sldNum" sz="quarter" idx="10"/>
          </p:nvPr>
        </p:nvSpPr>
        <p:spPr bwMode="auto"/>
        <p:txBody>
          <a:bodyPr/>
          <a:lstStyle/>
          <a:p>
            <a:pPr>
              <a:defRPr/>
            </a:pPr>
            <a:fld id="{A738A5D7-A292-A2BD-25CD-864DF53AE0FB}" type="slidenum">
              <a:rPr/>
              <a:t>7</a:t>
            </a:fld>
            <a:endParaRPr/>
          </a:p>
        </p:txBody>
      </p:sp>
    </p:spTree>
    <p:extLst>
      <p:ext uri="{BB962C8B-B14F-4D97-AF65-F5344CB8AC3E}">
        <p14:creationId xmlns:p14="http://schemas.microsoft.com/office/powerpoint/2010/main" val="322647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7AC3138-D744-B02B-E32C-E0A5BE8857E7}"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562DF05-A638-DEF1-DB40-23F9C46E9021}"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26C01A9-28C2-4070-8A5B-09B8F2CC0A34}" type="datetimeFigureOut">
              <a:rPr lang="de-DE" smtClean="0"/>
              <a:t>06.12.24</a:t>
            </a:fld>
            <a:endParaRPr lang="de-DE"/>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de-D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10668B8-67BC-4FA1-B602-F9F2433BBF0A}" type="slidenum">
              <a:rPr lang="de-DE" smtClean="0"/>
              <a:t>‹Nr.›</a:t>
            </a:fld>
            <a:endParaRPr lang="de-DE"/>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77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26C01A9-28C2-4070-8A5B-09B8F2CC0A34}" type="datetimeFigureOut">
              <a:rPr lang="de-DE" smtClean="0"/>
              <a:t>06.12.24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156316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26C01A9-28C2-4070-8A5B-09B8F2CC0A34}" type="datetimeFigureOut">
              <a:rPr lang="de-DE" smtClean="0"/>
              <a:t>06.12.24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134491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26C01A9-28C2-4070-8A5B-09B8F2CC0A34}" type="datetimeFigureOut">
              <a:rPr lang="de-DE" smtClean="0"/>
              <a:t>06.12.24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50419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de-DE"/>
              <a:t>Mastertitelformat bearbeiten</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26C01A9-28C2-4070-8A5B-09B8F2CC0A34}" type="datetimeFigureOut">
              <a:rPr lang="de-DE" smtClean="0"/>
              <a:t>06.12.24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10668B8-67BC-4FA1-B602-F9F2433BBF0A}" type="slidenum">
              <a:rPr lang="de-DE" smtClean="0"/>
              <a:t>‹Nr.›</a:t>
            </a:fld>
            <a:endParaRPr lang="de-DE"/>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49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C01A9-28C2-4070-8A5B-09B8F2CC0A34}" type="datetimeFigureOut">
              <a:rPr lang="de-DE" smtClean="0"/>
              <a:t>06.12.24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423364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26C01A9-28C2-4070-8A5B-09B8F2CC0A34}" type="datetimeFigureOut">
              <a:rPr lang="de-DE" smtClean="0"/>
              <a:t>06.12.24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152327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26C01A9-28C2-4070-8A5B-09B8F2CC0A34}" type="datetimeFigureOut">
              <a:rPr lang="de-DE" smtClean="0"/>
              <a:t>06.12.24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174655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C01A9-28C2-4070-8A5B-09B8F2CC0A34}" type="datetimeFigureOut">
              <a:rPr lang="de-DE" smtClean="0"/>
              <a:t>06.12.24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84653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de-DE"/>
              <a:t>Mastertitelformat bearbeiten</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Mastertextformat bearbeiten</a:t>
            </a:r>
          </a:p>
        </p:txBody>
      </p:sp>
      <p:sp>
        <p:nvSpPr>
          <p:cNvPr id="5" name="Date Placeholder 4"/>
          <p:cNvSpPr>
            <a:spLocks noGrp="1"/>
          </p:cNvSpPr>
          <p:nvPr>
            <p:ph type="dt" sz="half" idx="10"/>
          </p:nvPr>
        </p:nvSpPr>
        <p:spPr/>
        <p:txBody>
          <a:bodyPr/>
          <a:lstStyle/>
          <a:p>
            <a:fld id="{B26C01A9-28C2-4070-8A5B-09B8F2CC0A34}" type="datetimeFigureOut">
              <a:rPr lang="de-DE" smtClean="0"/>
              <a:t>06.12.24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74258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de-DE"/>
              <a:t>Mastertitelformat bearbeiten</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Mastertextformat bearbeiten</a:t>
            </a:r>
          </a:p>
        </p:txBody>
      </p:sp>
      <p:sp>
        <p:nvSpPr>
          <p:cNvPr id="5" name="Date Placeholder 4"/>
          <p:cNvSpPr>
            <a:spLocks noGrp="1"/>
          </p:cNvSpPr>
          <p:nvPr>
            <p:ph type="dt" sz="half" idx="10"/>
          </p:nvPr>
        </p:nvSpPr>
        <p:spPr/>
        <p:txBody>
          <a:bodyPr/>
          <a:lstStyle/>
          <a:p>
            <a:fld id="{B26C01A9-28C2-4070-8A5B-09B8F2CC0A34}" type="datetimeFigureOut">
              <a:rPr lang="de-DE" smtClean="0"/>
              <a:t>06.12.24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10668B8-67BC-4FA1-B602-F9F2433BBF0A}" type="slidenum">
              <a:rPr lang="de-DE" smtClean="0"/>
              <a:t>‹Nr.›</a:t>
            </a:fld>
            <a:endParaRPr lang="de-DE"/>
          </a:p>
        </p:txBody>
      </p:sp>
    </p:spTree>
    <p:extLst>
      <p:ext uri="{BB962C8B-B14F-4D97-AF65-F5344CB8AC3E}">
        <p14:creationId xmlns:p14="http://schemas.microsoft.com/office/powerpoint/2010/main" val="41767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B26C01A9-28C2-4070-8A5B-09B8F2CC0A34}" type="datetimeFigureOut">
              <a:rPr lang="de-DE" smtClean="0"/>
              <a:t>06.12.24</a:t>
            </a:fld>
            <a:endParaRPr lang="de-DE"/>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de-DE"/>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510668B8-67BC-4FA1-B602-F9F2433BBF0A}" type="slidenum">
              <a:rPr lang="de-DE" smtClean="0"/>
              <a:t>‹Nr.›</a:t>
            </a:fld>
            <a:endParaRPr lang="de-DE"/>
          </a:p>
        </p:txBody>
      </p:sp>
    </p:spTree>
    <p:extLst>
      <p:ext uri="{BB962C8B-B14F-4D97-AF65-F5344CB8AC3E}">
        <p14:creationId xmlns:p14="http://schemas.microsoft.com/office/powerpoint/2010/main" val="264896952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1.wdr.de/mediathek/video-das-baby-x-experiment-102.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s://integral-erfolgreich.de/salutogenes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559125" y="1261176"/>
            <a:ext cx="8194654" cy="5109091"/>
          </a:xfrm>
          <a:prstGeom prst="rect">
            <a:avLst/>
          </a:prstGeom>
          <a:noFill/>
        </p:spPr>
        <p:txBody>
          <a:bodyPr wrap="square" rtlCol="0">
            <a:spAutoFit/>
          </a:bodyPr>
          <a:lstStyle/>
          <a:p>
            <a:pPr>
              <a:defRPr/>
            </a:pPr>
            <a:r>
              <a:rPr lang="de-DE" sz="2800" b="1" i="1"/>
              <a:t>			                Herzlich willkommen </a:t>
            </a:r>
            <a:endParaRPr/>
          </a:p>
          <a:p>
            <a:pPr>
              <a:defRPr/>
            </a:pPr>
            <a:r>
              <a:rPr lang="de-DE" sz="2800" b="1" i="1"/>
              <a:t>			    zur Informationsveranstaltung zur</a:t>
            </a:r>
            <a:endParaRPr lang="de-DE" sz="4400" b="1" i="1"/>
          </a:p>
          <a:p>
            <a:pPr>
              <a:defRPr/>
            </a:pPr>
            <a:r>
              <a:rPr lang="de-DE" sz="4400" b="1" i="1"/>
              <a:t>           </a:t>
            </a:r>
            <a:r>
              <a:rPr lang="de-DE" sz="4800" b="1" i="1"/>
              <a:t>Externenprüfung 2025</a:t>
            </a:r>
            <a:endParaRPr/>
          </a:p>
          <a:p>
            <a:pPr>
              <a:defRPr/>
            </a:pPr>
            <a:r>
              <a:rPr lang="de-DE" b="1" i="1"/>
              <a:t>	          (Staatlich anerkannte Erzieherin, Staatlich anerkannter Erzieher) </a:t>
            </a:r>
            <a:endParaRPr/>
          </a:p>
          <a:p>
            <a:pPr>
              <a:defRPr/>
            </a:pPr>
            <a:endParaRPr lang="de-DE" sz="2800" b="1" i="1"/>
          </a:p>
          <a:p>
            <a:pPr>
              <a:defRPr/>
            </a:pPr>
            <a:r>
              <a:rPr lang="de-DE" sz="2800" b="1" i="1"/>
              <a:t>Verantwortlich für die Umsetzung an der FSP2|BS21:</a:t>
            </a:r>
            <a:endParaRPr/>
          </a:p>
          <a:p>
            <a:pPr>
              <a:defRPr/>
            </a:pPr>
            <a:endParaRPr lang="de-DE" sz="2800" b="1" i="1"/>
          </a:p>
          <a:p>
            <a:pPr>
              <a:defRPr/>
            </a:pPr>
            <a:r>
              <a:rPr lang="de-DE" sz="2800" b="1" i="1">
                <a:solidFill>
                  <a:srgbClr val="A6B727"/>
                </a:solidFill>
              </a:rPr>
              <a:t>        Jochen Schmitt                             Robert Hofmann</a:t>
            </a:r>
            <a:endParaRPr/>
          </a:p>
          <a:p>
            <a:pPr>
              <a:defRPr/>
            </a:pPr>
            <a:r>
              <a:rPr lang="de-DE" b="1" i="1"/>
              <a:t>Abteilungsleitung Schulorganisation                         Beauftragter Externenprüfung</a:t>
            </a:r>
          </a:p>
          <a:p>
            <a:pPr>
              <a:defRPr/>
            </a:pPr>
            <a:endParaRPr lang="de-DE" b="1" i="1"/>
          </a:p>
          <a:p>
            <a:pPr>
              <a:defRPr/>
            </a:pPr>
            <a:r>
              <a:rPr lang="de-DE" sz="2800" b="1" i="1"/>
              <a:t>				</a:t>
            </a:r>
            <a:endParaRPr lang="de-DE" sz="2800" b="1" i="1">
              <a:solidFill>
                <a:srgbClr val="A6B727"/>
              </a:solidFill>
            </a:endParaRPr>
          </a:p>
          <a:p>
            <a:pPr>
              <a:defRPr/>
            </a:pPr>
            <a:r>
              <a:rPr lang="de-DE" sz="2800" b="1" i="1"/>
              <a:t>				</a:t>
            </a:r>
            <a:endParaRPr lang="de-DE"/>
          </a:p>
        </p:txBody>
      </p:sp>
      <p:pic>
        <p:nvPicPr>
          <p:cNvPr id="4" name="Grafik 3"/>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524176" y="926865"/>
            <a:ext cx="8253616" cy="4602839"/>
          </a:xfrm>
          <a:prstGeom prst="rect">
            <a:avLst/>
          </a:prstGeom>
          <a:noFill/>
        </p:spPr>
        <p:txBody>
          <a:bodyPr wrap="square" rtlCol="0">
            <a:spAutoFit/>
          </a:bodyPr>
          <a:lstStyle/>
          <a:p>
            <a:pPr>
              <a:defRPr/>
            </a:pPr>
            <a:r>
              <a:rPr lang="de-DE" sz="2800" b="1" i="1" dirty="0"/>
              <a:t>                 Aufgabenstellung und Abgabe der Projekt- </a:t>
            </a:r>
            <a:endParaRPr dirty="0"/>
          </a:p>
          <a:p>
            <a:pPr>
              <a:defRPr/>
            </a:pPr>
            <a:r>
              <a:rPr lang="de-DE" sz="2800" b="1" i="1" dirty="0"/>
              <a:t>                                                                           </a:t>
            </a:r>
            <a:r>
              <a:rPr lang="de-DE" sz="2800" b="1" i="1" dirty="0" err="1"/>
              <a:t>beschreibung</a:t>
            </a:r>
            <a:endParaRPr lang="de-DE" sz="2800" b="1" i="1" dirty="0"/>
          </a:p>
          <a:p>
            <a:pPr>
              <a:defRPr/>
            </a:pPr>
            <a:r>
              <a:rPr lang="de-DE" sz="2400" dirty="0"/>
              <a:t>Entlang von pädagogischen Projektzielen und –</a:t>
            </a:r>
            <a:r>
              <a:rPr lang="de-DE" sz="2400" dirty="0" err="1"/>
              <a:t>prinzipien</a:t>
            </a:r>
            <a:r>
              <a:rPr lang="de-DE" sz="2400" dirty="0"/>
              <a:t> planen Sie ein Projekt und führen es in Ihrer sozialpädagogischen Einrichtung durch. Anschließend werten Sie ihr Projekt aus und reflektieren Ihr pädagogisches Handeln. </a:t>
            </a:r>
            <a:endParaRPr dirty="0"/>
          </a:p>
          <a:p>
            <a:pPr>
              <a:defRPr/>
            </a:pPr>
            <a:r>
              <a:rPr lang="de-DE" b="1" dirty="0"/>
              <a:t>Hinweis: </a:t>
            </a:r>
            <a:r>
              <a:rPr lang="de-DE" dirty="0"/>
              <a:t>Ein zentrales Kriterium ist eine durchgängige Verknüpfung von Theorie und Praxis. Für die Darstellung der theoretischen Grundlagen soll einschlägige und aktuelle Fachliteratur verwendet werden. Die Recherche passender Fachlektüre liegt hier in Ihrer Verantwortung. </a:t>
            </a:r>
            <a:endParaRPr dirty="0"/>
          </a:p>
          <a:p>
            <a:pPr>
              <a:defRPr/>
            </a:pPr>
            <a:endParaRPr lang="de-DE" dirty="0"/>
          </a:p>
          <a:p>
            <a:pPr>
              <a:defRPr/>
            </a:pPr>
            <a:r>
              <a:rPr lang="de-DE" b="1" dirty="0"/>
              <a:t>Abgabe: </a:t>
            </a:r>
            <a:r>
              <a:rPr lang="de-DE" dirty="0"/>
              <a:t>Die schriftliche Planung Ihres Projektes geben Sie bis zum </a:t>
            </a:r>
            <a:r>
              <a:rPr lang="de-DE" sz="1800" b="1" dirty="0">
                <a:solidFill>
                  <a:srgbClr val="000000"/>
                </a:solidFill>
                <a:effectLst/>
              </a:rPr>
              <a:t>14.02.2025</a:t>
            </a:r>
            <a:r>
              <a:rPr lang="de-DE" dirty="0"/>
              <a:t>         (12 Uhr) in unserem Schulbüro in zweifacher Ausfertigung ab. Bei Bedarf können Sie sich die Abgabe im Schulbüro bestätigen lassen.  </a:t>
            </a:r>
            <a:endParaRPr dirty="0"/>
          </a:p>
        </p:txBody>
      </p:sp>
      <p:pic>
        <p:nvPicPr>
          <p:cNvPr id="4" name="Grafik 3"/>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524177" y="974992"/>
            <a:ext cx="8370761" cy="4708981"/>
          </a:xfrm>
          <a:prstGeom prst="rect">
            <a:avLst/>
          </a:prstGeom>
          <a:noFill/>
        </p:spPr>
        <p:txBody>
          <a:bodyPr wrap="square" rtlCol="0">
            <a:spAutoFit/>
          </a:bodyPr>
          <a:lstStyle/>
          <a:p>
            <a:pPr>
              <a:defRPr/>
            </a:pPr>
            <a:r>
              <a:rPr lang="de-DE" sz="2800" b="1" i="1"/>
              <a:t>                     Inhalte des schriftlichen Teils</a:t>
            </a:r>
            <a:endParaRPr/>
          </a:p>
          <a:p>
            <a:pPr>
              <a:defRPr/>
            </a:pPr>
            <a:r>
              <a:rPr lang="de-DE" sz="2800" b="1" i="1"/>
              <a:t>                                     Die Projektbeschreibung (Teil 1)</a:t>
            </a:r>
            <a:endParaRPr lang="de-DE" sz="4400" b="1" i="1"/>
          </a:p>
          <a:p>
            <a:pPr>
              <a:defRPr/>
            </a:pPr>
            <a:endParaRPr lang="de-DE" sz="2800" b="1" i="1"/>
          </a:p>
          <a:p>
            <a:pPr>
              <a:defRPr/>
            </a:pPr>
            <a:r>
              <a:rPr lang="de-DE" sz="2400" b="1"/>
              <a:t>Inhaltliche Gestaltung: </a:t>
            </a:r>
            <a:endParaRPr/>
          </a:p>
          <a:p>
            <a:pPr marL="342900" indent="-342900">
              <a:buFont typeface="Arial"/>
              <a:buChar char="•"/>
              <a:defRPr/>
            </a:pPr>
            <a:r>
              <a:rPr lang="de-DE" sz="2400"/>
              <a:t>Beschreibung relevanter Rahmenbedingungen</a:t>
            </a:r>
            <a:endParaRPr/>
          </a:p>
          <a:p>
            <a:pPr marL="342900" indent="-342900">
              <a:buFont typeface="Arial"/>
              <a:buChar char="•"/>
              <a:defRPr/>
            </a:pPr>
            <a:r>
              <a:rPr lang="de-DE" sz="2400"/>
              <a:t>Darstellung relevanter Planungsfaktoren aus fachlicher Sicht</a:t>
            </a:r>
            <a:endParaRPr/>
          </a:p>
          <a:p>
            <a:pPr marL="342900" indent="-342900">
              <a:buFont typeface="Arial"/>
              <a:buChar char="•"/>
              <a:defRPr/>
            </a:pPr>
            <a:r>
              <a:rPr lang="de-DE" sz="2400"/>
              <a:t>Beschreibung der Durchführung</a:t>
            </a:r>
            <a:endParaRPr/>
          </a:p>
          <a:p>
            <a:pPr marL="342900" indent="-342900">
              <a:buFont typeface="Arial"/>
              <a:buChar char="•"/>
              <a:defRPr/>
            </a:pPr>
            <a:r>
              <a:rPr lang="de-DE" sz="2400"/>
              <a:t>Reflexion</a:t>
            </a:r>
            <a:endParaRPr/>
          </a:p>
          <a:p>
            <a:pPr>
              <a:defRPr/>
            </a:pPr>
            <a:endParaRPr lang="de-DE" sz="2400"/>
          </a:p>
          <a:p>
            <a:pPr>
              <a:defRPr/>
            </a:pPr>
            <a:r>
              <a:rPr lang="de-DE" sz="2400" b="1"/>
              <a:t>Formale Gestaltung:</a:t>
            </a:r>
            <a:endParaRPr/>
          </a:p>
          <a:p>
            <a:pPr marL="342900" indent="-342900">
              <a:buFont typeface="Arial"/>
              <a:buChar char="•"/>
              <a:defRPr/>
            </a:pPr>
            <a:r>
              <a:rPr lang="de-DE" sz="2400"/>
              <a:t>max. 10 Seiten DIN A 4 </a:t>
            </a:r>
            <a:endParaRPr/>
          </a:p>
          <a:p>
            <a:pPr marL="342900" indent="-342900">
              <a:buFont typeface="Arial"/>
              <a:buChar char="•"/>
              <a:defRPr/>
            </a:pPr>
            <a:r>
              <a:rPr lang="de-DE" sz="2400"/>
              <a:t>…  weitere Formalitäten siehe Infoblatt</a:t>
            </a:r>
            <a:endParaRPr lang="de-DE"/>
          </a:p>
        </p:txBody>
      </p:sp>
      <p:pic>
        <p:nvPicPr>
          <p:cNvPr id="4" name="Grafik 3"/>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524177" y="974992"/>
            <a:ext cx="8370761" cy="5324535"/>
          </a:xfrm>
          <a:prstGeom prst="rect">
            <a:avLst/>
          </a:prstGeom>
          <a:noFill/>
        </p:spPr>
        <p:txBody>
          <a:bodyPr wrap="square" rtlCol="0">
            <a:spAutoFit/>
          </a:bodyPr>
          <a:lstStyle/>
          <a:p>
            <a:pPr>
              <a:defRPr/>
            </a:pPr>
            <a:r>
              <a:rPr lang="de-DE" sz="2800" b="1" i="1"/>
              <a:t>                        Inhalte der Projektpräsentation (Teil 2)</a:t>
            </a:r>
            <a:endParaRPr/>
          </a:p>
          <a:p>
            <a:pPr>
              <a:defRPr/>
            </a:pPr>
            <a:r>
              <a:rPr lang="de-DE" sz="2800" b="1" i="1"/>
              <a:t>                            anschließendes Kolloquium (Teil 3)</a:t>
            </a:r>
            <a:endParaRPr lang="de-DE" sz="4400" b="1" i="1"/>
          </a:p>
          <a:p>
            <a:pPr>
              <a:defRPr/>
            </a:pPr>
            <a:endParaRPr lang="de-DE" sz="2800" b="1" i="1"/>
          </a:p>
          <a:p>
            <a:pPr>
              <a:defRPr/>
            </a:pPr>
            <a:r>
              <a:rPr lang="de-DE" sz="2400"/>
              <a:t>Die praktische Prüfung findet im Zeitraum vom 7. bis 11.4.2025 statt. Das Zeitfenster erhalten Sie am Ende des heutigen Infotags. </a:t>
            </a:r>
            <a:endParaRPr/>
          </a:p>
          <a:p>
            <a:pPr>
              <a:defRPr/>
            </a:pPr>
            <a:r>
              <a:rPr lang="de-DE" sz="2400" b="1"/>
              <a:t>Die Prüfungszeit beträgt 60 Minuten. </a:t>
            </a:r>
            <a:endParaRPr/>
          </a:p>
          <a:p>
            <a:pPr marL="285750" indent="-285750">
              <a:buFont typeface="Arial"/>
              <a:buChar char="•"/>
              <a:defRPr/>
            </a:pPr>
            <a:r>
              <a:rPr lang="de-DE" sz="1600"/>
              <a:t>Im ersten Teil (15 Minuten) präsentieren Sie der Prüfungskommission Ihr Projekt, reflektieren im jeweiligen Kontext Ihr pädagogisches Handeln und werten es nachvollziehbar aus. Anschließend erfolgt ein Fachgespräch zwischen Ihnen und der</a:t>
            </a:r>
            <a:endParaRPr/>
          </a:p>
          <a:p>
            <a:pPr marL="285750" indent="-285750">
              <a:buFont typeface="Arial"/>
              <a:buChar char="•"/>
              <a:defRPr/>
            </a:pPr>
            <a:r>
              <a:rPr lang="de-DE" sz="1600"/>
              <a:t>Erstgutachterin/dem Erstgutachter.</a:t>
            </a:r>
            <a:endParaRPr/>
          </a:p>
          <a:p>
            <a:pPr marL="285750" indent="-285750">
              <a:buFont typeface="Arial"/>
              <a:buChar char="•"/>
              <a:defRPr/>
            </a:pPr>
            <a:r>
              <a:rPr lang="de-DE" sz="1600"/>
              <a:t>Hier werden berufliche Handlungskompetenzen und Ihr Verständnis von pädagogischer Professionalität geprüft, indem gezielte Nachfragen zur Planung, Durchführung und Auswertung Ihres Projektes gestellt werden.</a:t>
            </a:r>
            <a:endParaRPr/>
          </a:p>
          <a:p>
            <a:pPr marL="285750" indent="-285750">
              <a:buFont typeface="Arial"/>
              <a:buChar char="•"/>
              <a:defRPr/>
            </a:pPr>
            <a:r>
              <a:rPr lang="de-DE" sz="1600"/>
              <a:t>In der gesamten praktischen Prüfung muss Ihre professionelle pädagogische Haltung deutlich werden.</a:t>
            </a:r>
            <a:endParaRPr/>
          </a:p>
          <a:p>
            <a:pPr marL="285750" indent="-285750">
              <a:buFont typeface="Arial"/>
              <a:buChar char="•"/>
              <a:defRPr/>
            </a:pPr>
            <a:r>
              <a:rPr lang="de-DE" sz="1600"/>
              <a:t>Mitteilung über „bestanden“ bzw. „nicht bestanden“ unmittelbar nach dem Kolloquium</a:t>
            </a:r>
            <a:endParaRPr/>
          </a:p>
        </p:txBody>
      </p:sp>
      <p:pic>
        <p:nvPicPr>
          <p:cNvPr id="4" name="Grafik 3"/>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srcRect l="28879"/>
          <a:stretch/>
        </p:blipFill>
        <p:spPr bwMode="auto">
          <a:xfrm>
            <a:off x="186375" y="174725"/>
            <a:ext cx="8782900" cy="65032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 name="Textfeld 12"/>
          <p:cNvSpPr txBox="1"/>
          <p:nvPr/>
        </p:nvSpPr>
        <p:spPr bwMode="auto">
          <a:xfrm>
            <a:off x="6260121" y="516764"/>
            <a:ext cx="2302553" cy="369332"/>
          </a:xfrm>
          <a:prstGeom prst="rect">
            <a:avLst/>
          </a:prstGeom>
          <a:noFill/>
        </p:spPr>
        <p:txBody>
          <a:bodyPr wrap="none" rtlCol="0">
            <a:spAutoFit/>
          </a:bodyPr>
          <a:lstStyle/>
          <a:p>
            <a:pPr>
              <a:defRPr/>
            </a:pPr>
            <a:r>
              <a:rPr lang="de-DE"/>
              <a:t>Externenprüfung 2025</a:t>
            </a:r>
            <a:endParaRPr/>
          </a:p>
        </p:txBody>
      </p:sp>
      <p:sp>
        <p:nvSpPr>
          <p:cNvPr id="14" name="Textfeld 13"/>
          <p:cNvSpPr txBox="1"/>
          <p:nvPr/>
        </p:nvSpPr>
        <p:spPr bwMode="auto">
          <a:xfrm>
            <a:off x="1763485" y="1167449"/>
            <a:ext cx="7280032" cy="5912516"/>
          </a:xfrm>
          <a:prstGeom prst="rect">
            <a:avLst/>
          </a:prstGeom>
          <a:noFill/>
        </p:spPr>
        <p:txBody>
          <a:bodyPr wrap="square" rtlCol="0">
            <a:spAutoFit/>
          </a:bodyPr>
          <a:lstStyle/>
          <a:p>
            <a:pPr>
              <a:lnSpc>
                <a:spcPct val="150000"/>
              </a:lnSpc>
              <a:defRPr/>
            </a:pPr>
            <a:r>
              <a:rPr lang="de-DE" sz="3200"/>
              <a:t>Schulbürozeiten: </a:t>
            </a:r>
            <a:endParaRPr/>
          </a:p>
          <a:p>
            <a:pPr>
              <a:lnSpc>
                <a:spcPct val="150000"/>
              </a:lnSpc>
              <a:defRPr/>
            </a:pPr>
            <a:r>
              <a:rPr lang="de-DE"/>
              <a:t>Montags bis freitags (außerhalb der Schulferien in Hamburg): </a:t>
            </a:r>
            <a:endParaRPr/>
          </a:p>
          <a:p>
            <a:pPr>
              <a:lnSpc>
                <a:spcPct val="150000"/>
              </a:lnSpc>
              <a:defRPr/>
            </a:pPr>
            <a:r>
              <a:rPr lang="de-DE" sz="4400"/>
              <a:t>7.45 bis 8.15 Uhr</a:t>
            </a:r>
            <a:endParaRPr/>
          </a:p>
          <a:p>
            <a:pPr>
              <a:lnSpc>
                <a:spcPct val="150000"/>
              </a:lnSpc>
              <a:defRPr/>
            </a:pPr>
            <a:r>
              <a:rPr lang="de-DE" sz="4400"/>
              <a:t>9.30 bis 10.00 Uhr</a:t>
            </a:r>
            <a:endParaRPr/>
          </a:p>
          <a:p>
            <a:pPr>
              <a:lnSpc>
                <a:spcPct val="150000"/>
              </a:lnSpc>
              <a:defRPr/>
            </a:pPr>
            <a:r>
              <a:rPr lang="de-DE" sz="4400"/>
              <a:t>11.30 bis 12.00 Uhr</a:t>
            </a:r>
            <a:endParaRPr/>
          </a:p>
          <a:p>
            <a:pPr marL="285750" indent="-285750">
              <a:lnSpc>
                <a:spcPct val="150000"/>
              </a:lnSpc>
              <a:buFont typeface="Arial"/>
              <a:buChar char="•"/>
              <a:defRPr/>
            </a:pPr>
            <a:endParaRPr lang="de-DE"/>
          </a:p>
          <a:p>
            <a:pPr>
              <a:lnSpc>
                <a:spcPct val="150000"/>
              </a:lnSpc>
              <a:defRPr/>
            </a:pPr>
            <a:endParaRPr lang="de-DE"/>
          </a:p>
          <a:p>
            <a:pPr marL="285750" indent="-285750" algn="l">
              <a:lnSpc>
                <a:spcPct val="150000"/>
              </a:lnSpc>
              <a:buFont typeface="Arial"/>
              <a:buChar char="•"/>
              <a:defRPr/>
            </a:pPr>
            <a:endParaRPr lang="de-DE" b="0" i="0" u="none" strike="noStrike">
              <a:solidFill>
                <a:srgbClr val="333333"/>
              </a:solidFill>
            </a:endParaRPr>
          </a:p>
          <a:p>
            <a:pPr marL="285750" indent="-285750" algn="l">
              <a:lnSpc>
                <a:spcPct val="150000"/>
              </a:lnSpc>
              <a:buFont typeface="Arial"/>
              <a:buChar char="•"/>
              <a:defRPr/>
            </a:pPr>
            <a:endParaRPr lang="de-DE" b="0" i="0" u="none" strike="noStrike">
              <a:solidFill>
                <a:srgbClr val="333333"/>
              </a:solidFill>
            </a:endParaRPr>
          </a:p>
        </p:txBody>
      </p:sp>
      <p:pic>
        <p:nvPicPr>
          <p:cNvPr id="6" name="Grafik 5"/>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285967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231106"/>
          </a:xfrm>
          <a:prstGeom prst="rect">
            <a:avLst/>
          </a:prstGeom>
          <a:noFill/>
        </p:spPr>
        <p:txBody>
          <a:bodyPr wrap="square" rtlCol="0">
            <a:spAutoFit/>
          </a:bodyPr>
          <a:lstStyle/>
          <a:p>
            <a:r>
              <a:rPr lang="de-DE" sz="2800" b="1" i="1" dirty="0"/>
              <a:t>Prüfung in Entwicklung und Bildung </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E4EA4C-087B-8C03-0BAB-EED277EE08C6}"/>
              </a:ext>
            </a:extLst>
          </p:cNvPr>
          <p:cNvSpPr txBox="1"/>
          <p:nvPr/>
        </p:nvSpPr>
        <p:spPr>
          <a:xfrm>
            <a:off x="596901" y="1816100"/>
            <a:ext cx="7908470" cy="4555093"/>
          </a:xfrm>
          <a:prstGeom prst="rect">
            <a:avLst/>
          </a:prstGeom>
          <a:noFill/>
        </p:spPr>
        <p:txBody>
          <a:bodyPr wrap="square" rtlCol="0">
            <a:spAutoFit/>
          </a:bodyPr>
          <a:lstStyle/>
          <a:p>
            <a:pPr algn="ctr"/>
            <a:r>
              <a:rPr lang="de-DE" sz="2000" b="1" dirty="0"/>
              <a:t>Themenbereich: Begleitung der Sexuellen Entwicklung und geschlechtlicher Identitätsentwicklung im Elementarbereich</a:t>
            </a:r>
          </a:p>
          <a:p>
            <a:endParaRPr lang="de-DE" dirty="0"/>
          </a:p>
          <a:p>
            <a:endParaRPr lang="de-DE" dirty="0"/>
          </a:p>
          <a:p>
            <a:pPr algn="ctr"/>
            <a:endParaRPr lang="de-DE" dirty="0"/>
          </a:p>
          <a:p>
            <a:endParaRPr lang="de-DE" dirty="0"/>
          </a:p>
          <a:p>
            <a:endParaRPr lang="de-DE" dirty="0"/>
          </a:p>
          <a:p>
            <a:endParaRPr lang="de-DE" dirty="0"/>
          </a:p>
          <a:p>
            <a:endParaRPr lang="de-DE" dirty="0"/>
          </a:p>
          <a:p>
            <a:endParaRPr lang="de-DE" dirty="0"/>
          </a:p>
          <a:p>
            <a:r>
              <a:rPr lang="de-DE" sz="1000" dirty="0"/>
              <a:t>									</a:t>
            </a:r>
          </a:p>
          <a:p>
            <a:r>
              <a:rPr lang="de-DE" sz="800" dirty="0"/>
              <a:t>									</a:t>
            </a:r>
          </a:p>
          <a:p>
            <a:r>
              <a:rPr lang="de-DE" sz="800" dirty="0"/>
              <a:t>								Bildquelle: (</a:t>
            </a:r>
            <a:r>
              <a:rPr lang="de-DE" sz="800" dirty="0" err="1"/>
              <a:t>Gartinger,S.u.a</a:t>
            </a:r>
            <a:r>
              <a:rPr lang="de-DE" sz="800" dirty="0"/>
              <a:t>. (Hrsg.) Erzieherinnen u. Erzieher.Band2. 2021 Berlin)</a:t>
            </a:r>
          </a:p>
          <a:p>
            <a:endParaRPr lang="de-DE" dirty="0"/>
          </a:p>
          <a:p>
            <a:r>
              <a:rPr lang="de-DE" dirty="0"/>
              <a:t>Themenschwerpunkt I: Pädagogische Begleitung der sexuellen Entwicklung</a:t>
            </a:r>
          </a:p>
          <a:p>
            <a:endParaRPr lang="de-DE" dirty="0"/>
          </a:p>
          <a:p>
            <a:r>
              <a:rPr lang="de-DE" dirty="0"/>
              <a:t>Themenschwerpunkt II: Sensible Begleitung geschlechtlicher Vielfalt</a:t>
            </a:r>
          </a:p>
        </p:txBody>
      </p:sp>
      <p:pic>
        <p:nvPicPr>
          <p:cNvPr id="6" name="Grafik 5" descr="Ein Bild, das Person, Menschliches Gesicht, Haut, Wange enthält.&#10;&#10;Automatisch generierte Beschreibung">
            <a:extLst>
              <a:ext uri="{FF2B5EF4-FFF2-40B4-BE49-F238E27FC236}">
                <a16:creationId xmlns:a16="http://schemas.microsoft.com/office/drawing/2014/main" id="{070A19D8-E756-3522-C933-6807C076F92E}"/>
              </a:ext>
            </a:extLst>
          </p:cNvPr>
          <p:cNvPicPr>
            <a:picLocks noChangeAspect="1"/>
          </p:cNvPicPr>
          <p:nvPr/>
        </p:nvPicPr>
        <p:blipFill>
          <a:blip r:embed="rId4">
            <a:alphaModFix amt="36000"/>
            <a:extLst>
              <a:ext uri="{BEBA8EAE-BF5A-486C-A8C5-ECC9F3942E4B}">
                <a14:imgProps xmlns:a14="http://schemas.microsoft.com/office/drawing/2010/main">
                  <a14:imgLayer r:embed="rId5">
                    <a14:imgEffect>
                      <a14:saturation sat="27000"/>
                    </a14:imgEffect>
                  </a14:imgLayer>
                </a14:imgProps>
              </a:ext>
              <a:ext uri="{28A0092B-C50C-407E-A947-70E740481C1C}">
                <a14:useLocalDpi xmlns:a14="http://schemas.microsoft.com/office/drawing/2010/main" val="0"/>
              </a:ext>
            </a:extLst>
          </a:blip>
          <a:stretch>
            <a:fillRect/>
          </a:stretch>
        </p:blipFill>
        <p:spPr>
          <a:xfrm>
            <a:off x="4712677" y="2522122"/>
            <a:ext cx="3114989" cy="2350230"/>
          </a:xfrm>
          <a:prstGeom prst="rect">
            <a:avLst/>
          </a:prstGeom>
          <a:effectLst>
            <a:outerShdw blurRad="41092" dist="50800" dir="5400000" sx="1000" sy="1000" algn="ctr" rotWithShape="0">
              <a:srgbClr val="000000">
                <a:alpha val="43137"/>
              </a:srgbClr>
            </a:outerShdw>
          </a:effectLst>
        </p:spPr>
      </p:pic>
    </p:spTree>
    <p:extLst>
      <p:ext uri="{BB962C8B-B14F-4D97-AF65-F5344CB8AC3E}">
        <p14:creationId xmlns:p14="http://schemas.microsoft.com/office/powerpoint/2010/main" val="3797908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E4EA4C-087B-8C03-0BAB-EED277EE08C6}"/>
              </a:ext>
            </a:extLst>
          </p:cNvPr>
          <p:cNvSpPr txBox="1"/>
          <p:nvPr/>
        </p:nvSpPr>
        <p:spPr>
          <a:xfrm>
            <a:off x="569934" y="1927901"/>
            <a:ext cx="8004131" cy="4247317"/>
          </a:xfrm>
          <a:prstGeom prst="rect">
            <a:avLst/>
          </a:prstGeom>
          <a:noFill/>
        </p:spPr>
        <p:txBody>
          <a:bodyPr wrap="square" rtlCol="0">
            <a:spAutoFit/>
          </a:bodyPr>
          <a:lstStyle/>
          <a:p>
            <a:r>
              <a:rPr lang="de-DE" b="1" dirty="0"/>
              <a:t>Themenschwerpunkt I: Pädagogische Begleitung der sexuellen Entwicklung</a:t>
            </a:r>
          </a:p>
          <a:p>
            <a:pPr algn="just"/>
            <a:endParaRPr lang="de-DE" dirty="0"/>
          </a:p>
          <a:p>
            <a:pPr algn="just"/>
            <a:r>
              <a:rPr lang="de-DE" dirty="0"/>
              <a:t>Kinder sind von Geburt an sexuelle Wesen, die ihren eigenen sexuellen Interessen nachgehen. Erzieherinnen müssen über die sexuelle Entwicklung informieren, die Kinder dabei beschämungsfrei begleiten und ihnen Schutz bieten. </a:t>
            </a:r>
          </a:p>
          <a:p>
            <a:pPr algn="just"/>
            <a:endParaRPr lang="de-DE" dirty="0"/>
          </a:p>
          <a:p>
            <a:pPr algn="just"/>
            <a:r>
              <a:rPr lang="de-DE" dirty="0"/>
              <a:t>Dazu ist es notwendig, sich mit der eigenen sexuellen Biografie und den eigenen Moralvorstellungen auseinander zu setzen. In der Entwicklung der geschlechtlichen Identität agieren Erzieher*innen unter anderem als Rollenmodelle und sollten daher gemeinsam im Team eigene Rollenbilder und Aufgabenbereiche kritisch hinterfragen. </a:t>
            </a:r>
          </a:p>
          <a:p>
            <a:pPr algn="just"/>
            <a:endParaRPr lang="de-DE" dirty="0"/>
          </a:p>
          <a:p>
            <a:pPr algn="just"/>
            <a:r>
              <a:rPr lang="de-DE" dirty="0"/>
              <a:t>Die Gestaltung der Innenräume und das angebotene Spielzeug sollten allen Kindern Identifikationsmöglichkeiten bieten und nicht an Rollenklischees orientiert sein.</a:t>
            </a:r>
          </a:p>
        </p:txBody>
      </p:sp>
    </p:spTree>
    <p:extLst>
      <p:ext uri="{BB962C8B-B14F-4D97-AF65-F5344CB8AC3E}">
        <p14:creationId xmlns:p14="http://schemas.microsoft.com/office/powerpoint/2010/main" val="36651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67F8-A0F8-E5AC-0694-77500AC47993}"/>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97584620-1642-D44C-6336-FE12C4E96FBA}"/>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4898BA81-5C38-8867-F9E8-D17067FE100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F1B445F3-D61F-98B0-BB29-AF1A63FA385F}"/>
              </a:ext>
            </a:extLst>
          </p:cNvPr>
          <p:cNvSpPr txBox="1"/>
          <p:nvPr/>
        </p:nvSpPr>
        <p:spPr>
          <a:xfrm>
            <a:off x="569934" y="1927901"/>
            <a:ext cx="8004131" cy="3416320"/>
          </a:xfrm>
          <a:prstGeom prst="rect">
            <a:avLst/>
          </a:prstGeom>
          <a:noFill/>
        </p:spPr>
        <p:txBody>
          <a:bodyPr wrap="square" rtlCol="0">
            <a:spAutoFit/>
          </a:bodyPr>
          <a:lstStyle/>
          <a:p>
            <a:r>
              <a:rPr lang="de-DE" b="1" dirty="0"/>
              <a:t>Themenschwerpunkt I: Pädagogische Begleitung der sexuellen Entwicklung</a:t>
            </a:r>
          </a:p>
          <a:p>
            <a:pPr algn="just"/>
            <a:endParaRPr lang="de-DE" dirty="0"/>
          </a:p>
          <a:p>
            <a:pPr algn="ctr"/>
            <a:endParaRPr lang="de-DE" dirty="0"/>
          </a:p>
          <a:p>
            <a:pPr algn="ctr"/>
            <a:endParaRPr lang="de-DE" dirty="0"/>
          </a:p>
          <a:p>
            <a:pPr algn="ctr"/>
            <a:r>
              <a:rPr lang="de-DE" dirty="0"/>
              <a:t>Baby X-Experiment</a:t>
            </a:r>
          </a:p>
          <a:p>
            <a:pPr algn="just"/>
            <a:endParaRPr lang="de-DE" dirty="0"/>
          </a:p>
          <a:p>
            <a:pPr algn="just"/>
            <a:r>
              <a:rPr lang="de-DE" dirty="0">
                <a:hlinkClick r:id="rId4"/>
              </a:rPr>
              <a:t>https://www1.wdr.de/mediathek/video-das-baby-x-experiment-102.html</a:t>
            </a:r>
            <a:endParaRPr lang="de-DE" dirty="0"/>
          </a:p>
          <a:p>
            <a:pPr algn="just"/>
            <a:endParaRPr lang="de-DE" dirty="0"/>
          </a:p>
          <a:p>
            <a:pPr algn="just"/>
            <a:endParaRPr lang="de-DE" dirty="0"/>
          </a:p>
          <a:p>
            <a:pPr algn="just"/>
            <a:endParaRPr lang="de-DE" dirty="0"/>
          </a:p>
          <a:p>
            <a:pPr algn="just"/>
            <a:endParaRPr lang="de-DE" dirty="0"/>
          </a:p>
          <a:p>
            <a:pPr algn="just"/>
            <a:endParaRPr lang="de-DE" dirty="0"/>
          </a:p>
        </p:txBody>
      </p:sp>
    </p:spTree>
    <p:extLst>
      <p:ext uri="{BB962C8B-B14F-4D97-AF65-F5344CB8AC3E}">
        <p14:creationId xmlns:p14="http://schemas.microsoft.com/office/powerpoint/2010/main" val="44793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80F5-251B-C3ED-A445-7374E400C953}"/>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321A6691-56AE-9A32-7365-DB837995D56F}"/>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816AE2A6-0287-120D-2ADD-941164B531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5802416C-6337-943B-02A9-A6231340BDD0}"/>
              </a:ext>
            </a:extLst>
          </p:cNvPr>
          <p:cNvSpPr txBox="1"/>
          <p:nvPr/>
        </p:nvSpPr>
        <p:spPr>
          <a:xfrm>
            <a:off x="569934" y="1628577"/>
            <a:ext cx="8004131" cy="2308324"/>
          </a:xfrm>
          <a:prstGeom prst="rect">
            <a:avLst/>
          </a:prstGeom>
          <a:noFill/>
        </p:spPr>
        <p:txBody>
          <a:bodyPr wrap="square" rtlCol="0">
            <a:spAutoFit/>
          </a:bodyPr>
          <a:lstStyle/>
          <a:p>
            <a:r>
              <a:rPr lang="de-DE" b="1" dirty="0"/>
              <a:t>Themenschwerpunkt I: Pädagogische Begleitung der sexuellen Entwicklung</a:t>
            </a:r>
          </a:p>
          <a:p>
            <a:r>
              <a:rPr lang="de-DE" sz="1800" b="1" dirty="0"/>
              <a:t>Was Sie an Themen und </a:t>
            </a:r>
          </a:p>
          <a:p>
            <a:r>
              <a:rPr lang="de-DE" sz="1800" b="1" dirty="0"/>
              <a:t>Aspekten erwartet:</a:t>
            </a:r>
          </a:p>
          <a:p>
            <a:endParaRPr lang="de-DE" b="1" dirty="0"/>
          </a:p>
          <a:p>
            <a:endParaRPr lang="de-DE" b="1" dirty="0"/>
          </a:p>
          <a:p>
            <a:pPr marL="285750" indent="-285750" algn="just">
              <a:buFontTx/>
              <a:buChar char="-"/>
            </a:pPr>
            <a:endParaRPr lang="de-DE" dirty="0"/>
          </a:p>
          <a:p>
            <a:pPr marL="285750" indent="-285750" algn="just">
              <a:buFontTx/>
              <a:buChar char="-"/>
            </a:pPr>
            <a:endParaRPr lang="de-DE" dirty="0"/>
          </a:p>
          <a:p>
            <a:pPr marL="285750" indent="-285750" algn="just">
              <a:buFontTx/>
              <a:buChar char="-"/>
            </a:pPr>
            <a:endParaRPr lang="de-DE" dirty="0"/>
          </a:p>
        </p:txBody>
      </p:sp>
      <p:sp>
        <p:nvSpPr>
          <p:cNvPr id="4" name="Oval 3">
            <a:extLst>
              <a:ext uri="{FF2B5EF4-FFF2-40B4-BE49-F238E27FC236}">
                <a16:creationId xmlns:a16="http://schemas.microsoft.com/office/drawing/2014/main" id="{64F0B795-0054-50E2-26B6-7D3632B7DC41}"/>
              </a:ext>
            </a:extLst>
          </p:cNvPr>
          <p:cNvSpPr/>
          <p:nvPr/>
        </p:nvSpPr>
        <p:spPr>
          <a:xfrm>
            <a:off x="449975" y="4248032"/>
            <a:ext cx="2788163" cy="12080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Soziale Geschlechterrollen wahrnehmen</a:t>
            </a:r>
          </a:p>
        </p:txBody>
      </p:sp>
      <p:sp>
        <p:nvSpPr>
          <p:cNvPr id="6" name="Oval 5">
            <a:extLst>
              <a:ext uri="{FF2B5EF4-FFF2-40B4-BE49-F238E27FC236}">
                <a16:creationId xmlns:a16="http://schemas.microsoft.com/office/drawing/2014/main" id="{2460B188-2968-116E-B25F-C27E2901352A}"/>
              </a:ext>
            </a:extLst>
          </p:cNvPr>
          <p:cNvSpPr/>
          <p:nvPr/>
        </p:nvSpPr>
        <p:spPr>
          <a:xfrm>
            <a:off x="492523" y="2702111"/>
            <a:ext cx="2102759" cy="1364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Was ist </a:t>
            </a:r>
          </a:p>
          <a:p>
            <a:pPr algn="ctr"/>
            <a:r>
              <a:rPr lang="de-DE" dirty="0" err="1"/>
              <a:t>geschlechterbewußte</a:t>
            </a:r>
            <a:r>
              <a:rPr lang="de-DE" dirty="0"/>
              <a:t> Pädagogik?</a:t>
            </a:r>
          </a:p>
        </p:txBody>
      </p:sp>
    </p:spTree>
    <p:extLst>
      <p:ext uri="{BB962C8B-B14F-4D97-AF65-F5344CB8AC3E}">
        <p14:creationId xmlns:p14="http://schemas.microsoft.com/office/powerpoint/2010/main" val="264620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2014529" y="956982"/>
            <a:ext cx="5494577" cy="1219559"/>
          </a:xfrm>
          <a:prstGeom prst="rect">
            <a:avLst/>
          </a:prstGeom>
          <a:noFill/>
        </p:spPr>
        <p:txBody>
          <a:bodyPr wrap="square" rtlCol="0">
            <a:spAutoFit/>
          </a:bodyPr>
          <a:lstStyle/>
          <a:p>
            <a:pPr>
              <a:defRPr/>
            </a:pPr>
            <a:r>
              <a:rPr lang="de-DE" sz="2800" b="1" i="1"/>
              <a:t>Ihr Informationstag - Teil 1 : </a:t>
            </a:r>
            <a:endParaRPr lang="de-DE" sz="2400" b="1" i="1"/>
          </a:p>
          <a:p>
            <a:pPr>
              <a:defRPr/>
            </a:pPr>
            <a:endParaRPr lang="de-DE" sz="2800" b="1" i="1"/>
          </a:p>
          <a:p>
            <a:pPr>
              <a:defRPr/>
            </a:pPr>
            <a:endParaRPr lang="de-DE"/>
          </a:p>
        </p:txBody>
      </p:sp>
      <p:pic>
        <p:nvPicPr>
          <p:cNvPr id="5" name="Grafik 4"/>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pic>
        <p:nvPicPr>
          <p:cNvPr id="1483907971" name="Grafik 1483907970"/>
          <p:cNvPicPr>
            <a:picLocks noChangeAspect="1"/>
          </p:cNvPicPr>
          <p:nvPr/>
        </p:nvPicPr>
        <p:blipFill>
          <a:blip r:embed="rId4"/>
          <a:stretch/>
        </p:blipFill>
        <p:spPr bwMode="auto">
          <a:xfrm>
            <a:off x="932015" y="1700161"/>
            <a:ext cx="7486650" cy="42481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95AD-0DD3-2AA9-70BF-1D98478A25BE}"/>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39B9194E-1DF7-19CD-824A-D39EDB7FD15C}"/>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9E9A0F56-4339-BB75-9EF7-103CDDD392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A5B054CE-C0D6-7F87-086E-7C7F3993F239}"/>
              </a:ext>
            </a:extLst>
          </p:cNvPr>
          <p:cNvSpPr txBox="1"/>
          <p:nvPr/>
        </p:nvSpPr>
        <p:spPr>
          <a:xfrm>
            <a:off x="569934" y="1628577"/>
            <a:ext cx="8004131" cy="2308324"/>
          </a:xfrm>
          <a:prstGeom prst="rect">
            <a:avLst/>
          </a:prstGeom>
          <a:noFill/>
        </p:spPr>
        <p:txBody>
          <a:bodyPr wrap="square" rtlCol="0">
            <a:spAutoFit/>
          </a:bodyPr>
          <a:lstStyle/>
          <a:p>
            <a:r>
              <a:rPr lang="de-DE" b="1" dirty="0"/>
              <a:t>Themenschwerpunkt I: Pädagogische Begleitung der sexuellen Entwicklung</a:t>
            </a:r>
          </a:p>
          <a:p>
            <a:r>
              <a:rPr lang="de-DE" sz="1800" b="1" dirty="0"/>
              <a:t>Was Sie an Themen und </a:t>
            </a:r>
          </a:p>
          <a:p>
            <a:r>
              <a:rPr lang="de-DE" sz="1800" b="1" dirty="0"/>
              <a:t>Aspekten erwartet:</a:t>
            </a:r>
          </a:p>
          <a:p>
            <a:endParaRPr lang="de-DE" b="1" dirty="0"/>
          </a:p>
          <a:p>
            <a:endParaRPr lang="de-DE" b="1" dirty="0"/>
          </a:p>
          <a:p>
            <a:pPr marL="285750" indent="-285750" algn="just">
              <a:buFontTx/>
              <a:buChar char="-"/>
            </a:pPr>
            <a:endParaRPr lang="de-DE" dirty="0"/>
          </a:p>
          <a:p>
            <a:pPr marL="285750" indent="-285750" algn="just">
              <a:buFontTx/>
              <a:buChar char="-"/>
            </a:pPr>
            <a:endParaRPr lang="de-DE" dirty="0"/>
          </a:p>
          <a:p>
            <a:pPr marL="285750" indent="-285750" algn="just">
              <a:buFontTx/>
              <a:buChar char="-"/>
            </a:pPr>
            <a:endParaRPr lang="de-DE" dirty="0"/>
          </a:p>
        </p:txBody>
      </p:sp>
      <p:sp>
        <p:nvSpPr>
          <p:cNvPr id="3" name="Oval 2">
            <a:extLst>
              <a:ext uri="{FF2B5EF4-FFF2-40B4-BE49-F238E27FC236}">
                <a16:creationId xmlns:a16="http://schemas.microsoft.com/office/drawing/2014/main" id="{A0FA8414-F89E-AFF7-92D0-1C25F147E142}"/>
              </a:ext>
            </a:extLst>
          </p:cNvPr>
          <p:cNvSpPr/>
          <p:nvPr/>
        </p:nvSpPr>
        <p:spPr>
          <a:xfrm>
            <a:off x="5516049" y="5073372"/>
            <a:ext cx="3252697" cy="1035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Geschlechtsidentitätsentwicklung (Theorien)</a:t>
            </a:r>
          </a:p>
        </p:txBody>
      </p:sp>
      <p:sp>
        <p:nvSpPr>
          <p:cNvPr id="4" name="Oval 3">
            <a:extLst>
              <a:ext uri="{FF2B5EF4-FFF2-40B4-BE49-F238E27FC236}">
                <a16:creationId xmlns:a16="http://schemas.microsoft.com/office/drawing/2014/main" id="{DEF927B2-9992-140B-2603-6D828ACEE70F}"/>
              </a:ext>
            </a:extLst>
          </p:cNvPr>
          <p:cNvSpPr/>
          <p:nvPr/>
        </p:nvSpPr>
        <p:spPr>
          <a:xfrm>
            <a:off x="449975" y="4248032"/>
            <a:ext cx="2788163" cy="12080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Soziale Geschlechterrollen wahrnehmen</a:t>
            </a:r>
          </a:p>
        </p:txBody>
      </p:sp>
      <p:sp>
        <p:nvSpPr>
          <p:cNvPr id="6" name="Oval 5">
            <a:extLst>
              <a:ext uri="{FF2B5EF4-FFF2-40B4-BE49-F238E27FC236}">
                <a16:creationId xmlns:a16="http://schemas.microsoft.com/office/drawing/2014/main" id="{3DDEF57E-13C8-7E2C-BD22-ED6976D9AF8C}"/>
              </a:ext>
            </a:extLst>
          </p:cNvPr>
          <p:cNvSpPr/>
          <p:nvPr/>
        </p:nvSpPr>
        <p:spPr>
          <a:xfrm>
            <a:off x="492523" y="2702111"/>
            <a:ext cx="2102759" cy="1364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Was ist </a:t>
            </a:r>
          </a:p>
          <a:p>
            <a:pPr algn="ctr"/>
            <a:r>
              <a:rPr lang="de-DE" dirty="0" err="1"/>
              <a:t>geschlechterbewußte</a:t>
            </a:r>
            <a:r>
              <a:rPr lang="de-DE" dirty="0"/>
              <a:t> Pädagogik?</a:t>
            </a:r>
          </a:p>
        </p:txBody>
      </p:sp>
      <p:sp>
        <p:nvSpPr>
          <p:cNvPr id="7" name="Oval 6">
            <a:extLst>
              <a:ext uri="{FF2B5EF4-FFF2-40B4-BE49-F238E27FC236}">
                <a16:creationId xmlns:a16="http://schemas.microsoft.com/office/drawing/2014/main" id="{3F4869F2-BB58-D889-158E-B7CE083D16A7}"/>
              </a:ext>
            </a:extLst>
          </p:cNvPr>
          <p:cNvSpPr/>
          <p:nvPr/>
        </p:nvSpPr>
        <p:spPr>
          <a:xfrm>
            <a:off x="1640767" y="5413020"/>
            <a:ext cx="3875282" cy="10595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Unterschiede kindliche Sexualität und Erwachsenen-Sexualität</a:t>
            </a:r>
          </a:p>
        </p:txBody>
      </p:sp>
    </p:spTree>
    <p:extLst>
      <p:ext uri="{BB962C8B-B14F-4D97-AF65-F5344CB8AC3E}">
        <p14:creationId xmlns:p14="http://schemas.microsoft.com/office/powerpoint/2010/main" val="282569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416F-0CCC-4C49-B8AD-BFFF29659ED0}"/>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4C46A0B0-2D12-6FAA-D4AD-5B4EDC0C9C0F}"/>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121420EA-E597-3575-83B9-BFBC3DF1CE3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6CF391EB-CD2D-3E6B-B099-3074F6F2C499}"/>
              </a:ext>
            </a:extLst>
          </p:cNvPr>
          <p:cNvSpPr txBox="1"/>
          <p:nvPr/>
        </p:nvSpPr>
        <p:spPr>
          <a:xfrm>
            <a:off x="569934" y="1628577"/>
            <a:ext cx="8004131" cy="2492990"/>
          </a:xfrm>
          <a:prstGeom prst="rect">
            <a:avLst/>
          </a:prstGeom>
          <a:noFill/>
        </p:spPr>
        <p:txBody>
          <a:bodyPr wrap="square" rtlCol="0">
            <a:spAutoFit/>
          </a:bodyPr>
          <a:lstStyle/>
          <a:p>
            <a:r>
              <a:rPr lang="de-DE" b="1" dirty="0"/>
              <a:t>Themenschwerpunkt I: Pädagogische Begleitung der sexuellen Entwicklung</a:t>
            </a:r>
          </a:p>
          <a:p>
            <a:endParaRPr lang="de-DE" sz="1600" b="1" dirty="0"/>
          </a:p>
          <a:p>
            <a:r>
              <a:rPr lang="de-DE" sz="1400" b="1" dirty="0"/>
              <a:t>Was Sie an Themen und </a:t>
            </a:r>
          </a:p>
          <a:p>
            <a:r>
              <a:rPr lang="de-DE" sz="1400" b="1" dirty="0"/>
              <a:t>Aspekten erwartet:</a:t>
            </a:r>
          </a:p>
          <a:p>
            <a:endParaRPr lang="de-DE" b="1" dirty="0"/>
          </a:p>
          <a:p>
            <a:endParaRPr lang="de-DE" b="1" dirty="0"/>
          </a:p>
          <a:p>
            <a:pPr marL="285750" indent="-285750" algn="just">
              <a:buFontTx/>
              <a:buChar char="-"/>
            </a:pPr>
            <a:endParaRPr lang="de-DE" dirty="0"/>
          </a:p>
          <a:p>
            <a:pPr marL="285750" indent="-285750" algn="just">
              <a:buFontTx/>
              <a:buChar char="-"/>
            </a:pPr>
            <a:endParaRPr lang="de-DE" dirty="0"/>
          </a:p>
          <a:p>
            <a:pPr marL="285750" indent="-285750" algn="just">
              <a:buFontTx/>
              <a:buChar char="-"/>
            </a:pPr>
            <a:endParaRPr lang="de-DE" dirty="0"/>
          </a:p>
        </p:txBody>
      </p:sp>
      <p:sp>
        <p:nvSpPr>
          <p:cNvPr id="3" name="Oval 2">
            <a:extLst>
              <a:ext uri="{FF2B5EF4-FFF2-40B4-BE49-F238E27FC236}">
                <a16:creationId xmlns:a16="http://schemas.microsoft.com/office/drawing/2014/main" id="{CF7C4295-259E-B3EE-4EC7-F4DCB09E3520}"/>
              </a:ext>
            </a:extLst>
          </p:cNvPr>
          <p:cNvSpPr/>
          <p:nvPr/>
        </p:nvSpPr>
        <p:spPr>
          <a:xfrm>
            <a:off x="5516049" y="5073372"/>
            <a:ext cx="3252697" cy="1035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Geschlechtsidentitätsentwicklung (Theorien)</a:t>
            </a:r>
          </a:p>
        </p:txBody>
      </p:sp>
      <p:sp>
        <p:nvSpPr>
          <p:cNvPr id="4" name="Oval 3">
            <a:extLst>
              <a:ext uri="{FF2B5EF4-FFF2-40B4-BE49-F238E27FC236}">
                <a16:creationId xmlns:a16="http://schemas.microsoft.com/office/drawing/2014/main" id="{6CCD53B0-D274-52AE-1567-812DA75B91E7}"/>
              </a:ext>
            </a:extLst>
          </p:cNvPr>
          <p:cNvSpPr/>
          <p:nvPr/>
        </p:nvSpPr>
        <p:spPr>
          <a:xfrm>
            <a:off x="449975" y="4248032"/>
            <a:ext cx="2788163" cy="12080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Soziale Geschlechterrollen wahrnehmen</a:t>
            </a:r>
          </a:p>
        </p:txBody>
      </p:sp>
      <p:sp>
        <p:nvSpPr>
          <p:cNvPr id="6" name="Oval 5">
            <a:extLst>
              <a:ext uri="{FF2B5EF4-FFF2-40B4-BE49-F238E27FC236}">
                <a16:creationId xmlns:a16="http://schemas.microsoft.com/office/drawing/2014/main" id="{252E7931-CCA3-FC07-CD73-1AF86B5AD09C}"/>
              </a:ext>
            </a:extLst>
          </p:cNvPr>
          <p:cNvSpPr/>
          <p:nvPr/>
        </p:nvSpPr>
        <p:spPr>
          <a:xfrm>
            <a:off x="492523" y="2702111"/>
            <a:ext cx="2102759" cy="1364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Was ist </a:t>
            </a:r>
          </a:p>
          <a:p>
            <a:pPr algn="ctr"/>
            <a:r>
              <a:rPr lang="de-DE" dirty="0" err="1"/>
              <a:t>geschlechterbewußte</a:t>
            </a:r>
            <a:r>
              <a:rPr lang="de-DE" dirty="0"/>
              <a:t> Pädagogik?</a:t>
            </a:r>
          </a:p>
        </p:txBody>
      </p:sp>
      <p:sp>
        <p:nvSpPr>
          <p:cNvPr id="7" name="Oval 6">
            <a:extLst>
              <a:ext uri="{FF2B5EF4-FFF2-40B4-BE49-F238E27FC236}">
                <a16:creationId xmlns:a16="http://schemas.microsoft.com/office/drawing/2014/main" id="{C1B9E0D3-643F-3440-AD62-A67270707841}"/>
              </a:ext>
            </a:extLst>
          </p:cNvPr>
          <p:cNvSpPr/>
          <p:nvPr/>
        </p:nvSpPr>
        <p:spPr>
          <a:xfrm>
            <a:off x="1640767" y="5413020"/>
            <a:ext cx="3875282" cy="10595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Unterschiede kindliche Sexualität und Erwachsenen-Sexualität</a:t>
            </a:r>
          </a:p>
        </p:txBody>
      </p:sp>
      <p:sp>
        <p:nvSpPr>
          <p:cNvPr id="8" name="Oval 7">
            <a:extLst>
              <a:ext uri="{FF2B5EF4-FFF2-40B4-BE49-F238E27FC236}">
                <a16:creationId xmlns:a16="http://schemas.microsoft.com/office/drawing/2014/main" id="{038B8C9A-1068-F64E-98F8-6F44A1D3B622}"/>
              </a:ext>
            </a:extLst>
          </p:cNvPr>
          <p:cNvSpPr/>
          <p:nvPr/>
        </p:nvSpPr>
        <p:spPr>
          <a:xfrm>
            <a:off x="2595282" y="2170985"/>
            <a:ext cx="4231040" cy="15472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Pädagogische, eigene Haltung reflektieren und professionelle Haltung entwickeln</a:t>
            </a:r>
          </a:p>
        </p:txBody>
      </p:sp>
      <p:sp>
        <p:nvSpPr>
          <p:cNvPr id="9" name="Oval 8">
            <a:extLst>
              <a:ext uri="{FF2B5EF4-FFF2-40B4-BE49-F238E27FC236}">
                <a16:creationId xmlns:a16="http://schemas.microsoft.com/office/drawing/2014/main" id="{05D89534-C33D-5A94-4CA9-1513A0CDE259}"/>
              </a:ext>
            </a:extLst>
          </p:cNvPr>
          <p:cNvSpPr/>
          <p:nvPr/>
        </p:nvSpPr>
        <p:spPr>
          <a:xfrm>
            <a:off x="5670876" y="3429000"/>
            <a:ext cx="3252698" cy="15286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Stereotypes Verhalten erkennen, reflektieren &amp; reagieren </a:t>
            </a:r>
          </a:p>
        </p:txBody>
      </p:sp>
    </p:spTree>
    <p:extLst>
      <p:ext uri="{BB962C8B-B14F-4D97-AF65-F5344CB8AC3E}">
        <p14:creationId xmlns:p14="http://schemas.microsoft.com/office/powerpoint/2010/main" val="75072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E4EA4C-087B-8C03-0BAB-EED277EE08C6}"/>
              </a:ext>
            </a:extLst>
          </p:cNvPr>
          <p:cNvSpPr txBox="1"/>
          <p:nvPr/>
        </p:nvSpPr>
        <p:spPr>
          <a:xfrm>
            <a:off x="569934" y="1572536"/>
            <a:ext cx="8004131" cy="4893647"/>
          </a:xfrm>
          <a:prstGeom prst="rect">
            <a:avLst/>
          </a:prstGeom>
          <a:noFill/>
        </p:spPr>
        <p:txBody>
          <a:bodyPr wrap="square" rtlCol="0">
            <a:spAutoFit/>
          </a:bodyPr>
          <a:lstStyle/>
          <a:p>
            <a:r>
              <a:rPr lang="de-DE" b="1" dirty="0"/>
              <a:t>Themenschwerpunkt I: Pädagogische Begleitung der sexuellen Entwicklung</a:t>
            </a:r>
          </a:p>
          <a:p>
            <a:endParaRPr lang="de-DE" b="1" dirty="0"/>
          </a:p>
          <a:p>
            <a:r>
              <a:rPr lang="de-DE" sz="1600" b="1" dirty="0"/>
              <a:t>Die Basiskompetenzen lauten z.B.(vgl. Handreichung HIBB):</a:t>
            </a:r>
          </a:p>
          <a:p>
            <a:endParaRPr lang="de-DE" sz="1600" b="1" dirty="0"/>
          </a:p>
          <a:p>
            <a:r>
              <a:rPr lang="de-DE" sz="1600" b="1" dirty="0"/>
              <a:t>Die Prüflinge…:</a:t>
            </a:r>
          </a:p>
          <a:p>
            <a:r>
              <a:rPr lang="de-DE" sz="1600" dirty="0"/>
              <a:t>• können Unterschiede zwischen kindlicher Sexualität und erwachsener Sexualität darstellen.</a:t>
            </a:r>
          </a:p>
          <a:p>
            <a:endParaRPr lang="de-DE" sz="1600" dirty="0"/>
          </a:p>
          <a:p>
            <a:r>
              <a:rPr lang="de-DE" sz="1600" dirty="0"/>
              <a:t>• können die Bedeutung der eigenen Rolle innerhalb der pädagogischen Begleitung von sexueller Entwicklung und der geschlechtsbezogenen Entwicklung erläutern.</a:t>
            </a:r>
          </a:p>
          <a:p>
            <a:endParaRPr lang="de-DE" sz="1600" dirty="0"/>
          </a:p>
          <a:p>
            <a:r>
              <a:rPr lang="de-DE" sz="1600" dirty="0"/>
              <a:t>• können Raum- und Spielmöglichkeiten innerhalb der KiTa auf ihre genderneutralen Nutzungsmöglichkeiten analysieren.</a:t>
            </a:r>
          </a:p>
          <a:p>
            <a:endParaRPr lang="de-DE" sz="1600" dirty="0"/>
          </a:p>
          <a:p>
            <a:r>
              <a:rPr lang="de-DE" sz="1600" dirty="0"/>
              <a:t>• begründen in der Zusammenarbeit mit Eltern die Bedeutung sexueller Bildung und geschlechtlicher Vielfalt für die Entwicklung von Kindern.</a:t>
            </a:r>
          </a:p>
          <a:p>
            <a:endParaRPr lang="de-DE" sz="1600" dirty="0"/>
          </a:p>
          <a:p>
            <a:r>
              <a:rPr lang="de-DE" sz="1600" dirty="0"/>
              <a:t>• …</a:t>
            </a:r>
          </a:p>
          <a:p>
            <a:endParaRPr lang="de-DE" dirty="0"/>
          </a:p>
          <a:p>
            <a:endParaRPr lang="de-DE" dirty="0"/>
          </a:p>
        </p:txBody>
      </p:sp>
    </p:spTree>
    <p:extLst>
      <p:ext uri="{BB962C8B-B14F-4D97-AF65-F5344CB8AC3E}">
        <p14:creationId xmlns:p14="http://schemas.microsoft.com/office/powerpoint/2010/main" val="1496133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E0FB-7AA6-4A63-774D-05C8361D6EAF}"/>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C500E30D-0069-0FB6-0E96-2AFF1BE936DE}"/>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E0CBE97D-F67C-D389-1770-9BB3E000E5D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D575BF67-6C96-3ACB-98FC-AEC1277F855A}"/>
              </a:ext>
            </a:extLst>
          </p:cNvPr>
          <p:cNvSpPr txBox="1"/>
          <p:nvPr/>
        </p:nvSpPr>
        <p:spPr>
          <a:xfrm>
            <a:off x="569935" y="1572535"/>
            <a:ext cx="4566841" cy="1754326"/>
          </a:xfrm>
          <a:prstGeom prst="rect">
            <a:avLst/>
          </a:prstGeom>
          <a:noFill/>
        </p:spPr>
        <p:txBody>
          <a:bodyPr wrap="square" rtlCol="0">
            <a:spAutoFit/>
          </a:bodyPr>
          <a:lstStyle/>
          <a:p>
            <a:endParaRPr lang="de-DE" b="1" dirty="0"/>
          </a:p>
          <a:p>
            <a:r>
              <a:rPr lang="de-DE" b="1" dirty="0"/>
              <a:t>Blick auf die Handreichung</a:t>
            </a:r>
          </a:p>
          <a:p>
            <a:endParaRPr lang="de-DE" b="1" dirty="0"/>
          </a:p>
          <a:p>
            <a:r>
              <a:rPr lang="de-DE" b="1" dirty="0"/>
              <a:t>Bitte beachten!</a:t>
            </a:r>
          </a:p>
          <a:p>
            <a:endParaRPr lang="de-DE" b="1" dirty="0"/>
          </a:p>
          <a:p>
            <a:pPr marL="285750" indent="-285750">
              <a:buFontTx/>
              <a:buChar char="-"/>
            </a:pPr>
            <a:r>
              <a:rPr lang="de-DE" b="1" dirty="0"/>
              <a:t>Anforderungsbereiche (I, II und III)</a:t>
            </a:r>
          </a:p>
        </p:txBody>
      </p:sp>
      <p:pic>
        <p:nvPicPr>
          <p:cNvPr id="4" name="Grafik 3" descr="Ein Bild, das Text, Schrift, Screenshot, Flagge enthält.&#10;&#10;Automatisch generierte Beschreibung">
            <a:extLst>
              <a:ext uri="{FF2B5EF4-FFF2-40B4-BE49-F238E27FC236}">
                <a16:creationId xmlns:a16="http://schemas.microsoft.com/office/drawing/2014/main" id="{61D22455-9E3A-95B0-B35B-0A9D8458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423" y="1941868"/>
            <a:ext cx="2613052" cy="3695225"/>
          </a:xfrm>
          <a:prstGeom prst="rect">
            <a:avLst/>
          </a:prstGeom>
          <a:effectLst>
            <a:outerShdw blurRad="435393" dir="5400000" sx="101000" sy="101000" algn="ctr" rotWithShape="0">
              <a:srgbClr val="000000">
                <a:alpha val="43137"/>
              </a:srgbClr>
            </a:outerShdw>
          </a:effectLst>
        </p:spPr>
      </p:pic>
    </p:spTree>
    <p:extLst>
      <p:ext uri="{BB962C8B-B14F-4D97-AF65-F5344CB8AC3E}">
        <p14:creationId xmlns:p14="http://schemas.microsoft.com/office/powerpoint/2010/main" val="1854738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6CD84-9E38-B18C-162D-C65940E5905D}"/>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70FF7A7E-115D-D05E-AA8A-DDDAC5F17451}"/>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A0C68179-5D90-2783-1DC9-29EA643DE90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02077825-000B-4607-931A-E275D779E4E2}"/>
              </a:ext>
            </a:extLst>
          </p:cNvPr>
          <p:cNvSpPr txBox="1"/>
          <p:nvPr/>
        </p:nvSpPr>
        <p:spPr>
          <a:xfrm>
            <a:off x="569935" y="1572535"/>
            <a:ext cx="4566841" cy="2585323"/>
          </a:xfrm>
          <a:prstGeom prst="rect">
            <a:avLst/>
          </a:prstGeom>
          <a:noFill/>
        </p:spPr>
        <p:txBody>
          <a:bodyPr wrap="square" rtlCol="0">
            <a:spAutoFit/>
          </a:bodyPr>
          <a:lstStyle/>
          <a:p>
            <a:endParaRPr lang="de-DE" b="1" dirty="0"/>
          </a:p>
          <a:p>
            <a:r>
              <a:rPr lang="de-DE" b="1" dirty="0"/>
              <a:t>Blick auf die Handreichung</a:t>
            </a:r>
          </a:p>
          <a:p>
            <a:endParaRPr lang="de-DE" b="1" dirty="0"/>
          </a:p>
          <a:p>
            <a:r>
              <a:rPr lang="de-DE" b="1" dirty="0"/>
              <a:t>Bitte beachten!</a:t>
            </a:r>
          </a:p>
          <a:p>
            <a:endParaRPr lang="de-DE" b="1" dirty="0"/>
          </a:p>
          <a:p>
            <a:pPr marL="285750" indent="-285750">
              <a:buFontTx/>
              <a:buChar char="-"/>
            </a:pPr>
            <a:r>
              <a:rPr lang="de-DE" b="1" dirty="0"/>
              <a:t>Anforderungsbereiche (I, II und III)</a:t>
            </a:r>
          </a:p>
          <a:p>
            <a:pPr marL="285750" indent="-285750">
              <a:buFontTx/>
              <a:buChar char="-"/>
            </a:pPr>
            <a:endParaRPr lang="de-DE" b="1" dirty="0"/>
          </a:p>
          <a:p>
            <a:pPr marL="285750" indent="-285750">
              <a:buFontTx/>
              <a:buChar char="-"/>
            </a:pPr>
            <a:r>
              <a:rPr lang="de-DE" b="1" dirty="0"/>
              <a:t>Operatoren</a:t>
            </a:r>
          </a:p>
          <a:p>
            <a:endParaRPr lang="de-DE" b="1" dirty="0"/>
          </a:p>
        </p:txBody>
      </p:sp>
      <p:pic>
        <p:nvPicPr>
          <p:cNvPr id="4" name="Grafik 3" descr="Ein Bild, das Text, Schrift, Screenshot, Flagge enthält.&#10;&#10;Automatisch generierte Beschreibung">
            <a:extLst>
              <a:ext uri="{FF2B5EF4-FFF2-40B4-BE49-F238E27FC236}">
                <a16:creationId xmlns:a16="http://schemas.microsoft.com/office/drawing/2014/main" id="{417D47A5-BB82-5912-73E7-9554CDE0D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423" y="1941868"/>
            <a:ext cx="2613052" cy="3695225"/>
          </a:xfrm>
          <a:prstGeom prst="rect">
            <a:avLst/>
          </a:prstGeom>
          <a:effectLst>
            <a:outerShdw blurRad="435393" dir="5400000" sx="101000" sy="101000" algn="ctr" rotWithShape="0">
              <a:srgbClr val="000000">
                <a:alpha val="43137"/>
              </a:srgbClr>
            </a:outerShdw>
          </a:effectLst>
        </p:spPr>
      </p:pic>
    </p:spTree>
    <p:extLst>
      <p:ext uri="{BB962C8B-B14F-4D97-AF65-F5344CB8AC3E}">
        <p14:creationId xmlns:p14="http://schemas.microsoft.com/office/powerpoint/2010/main" val="129988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0E3C2-E144-D02D-8E45-22D2D950F295}"/>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E9475E18-C59F-CC42-F8B5-8A2104C366E1}"/>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459C0142-C72F-99B5-B768-3BFA8DB08CD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DDA86D8A-475D-6DDE-D4CD-38014D22F8DE}"/>
              </a:ext>
            </a:extLst>
          </p:cNvPr>
          <p:cNvSpPr txBox="1"/>
          <p:nvPr/>
        </p:nvSpPr>
        <p:spPr>
          <a:xfrm>
            <a:off x="333435" y="1581105"/>
            <a:ext cx="1238189" cy="1938992"/>
          </a:xfrm>
          <a:prstGeom prst="rect">
            <a:avLst/>
          </a:prstGeom>
          <a:noFill/>
        </p:spPr>
        <p:txBody>
          <a:bodyPr wrap="square" rtlCol="0">
            <a:spAutoFit/>
          </a:bodyPr>
          <a:lstStyle/>
          <a:p>
            <a:endParaRPr lang="de-DE" b="1" dirty="0"/>
          </a:p>
          <a:p>
            <a:r>
              <a:rPr lang="de-DE" sz="1200" b="1" dirty="0"/>
              <a:t>Blick auf die Handreichung</a:t>
            </a:r>
          </a:p>
          <a:p>
            <a:r>
              <a:rPr lang="de-DE" sz="1200" b="1" dirty="0"/>
              <a:t>Bitte beachten!</a:t>
            </a:r>
          </a:p>
          <a:p>
            <a:pPr marL="285750" indent="-285750">
              <a:buFontTx/>
              <a:buChar char="-"/>
            </a:pPr>
            <a:r>
              <a:rPr lang="de-DE" sz="1200" b="1" dirty="0"/>
              <a:t>Anforderungsbereiche (I, II und III)</a:t>
            </a:r>
          </a:p>
          <a:p>
            <a:pPr marL="285750" indent="-285750">
              <a:buFontTx/>
              <a:buChar char="-"/>
            </a:pPr>
            <a:r>
              <a:rPr lang="de-DE" sz="1200" b="1" dirty="0"/>
              <a:t>Operatoren</a:t>
            </a:r>
          </a:p>
          <a:p>
            <a:endParaRPr lang="de-DE" b="1" dirty="0"/>
          </a:p>
        </p:txBody>
      </p:sp>
      <p:pic>
        <p:nvPicPr>
          <p:cNvPr id="6" name="Grafik 5" descr="Ein Bild, das Text, Screenshot, Schrift, Zahl enthält.&#10;&#10;Automatisch generierte Beschreibung">
            <a:extLst>
              <a:ext uri="{FF2B5EF4-FFF2-40B4-BE49-F238E27FC236}">
                <a16:creationId xmlns:a16="http://schemas.microsoft.com/office/drawing/2014/main" id="{B23CF9DD-26B0-F172-68D0-59098684E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4" y="1480203"/>
            <a:ext cx="7148023" cy="5338720"/>
          </a:xfrm>
          <a:prstGeom prst="rect">
            <a:avLst/>
          </a:prstGeom>
        </p:spPr>
      </p:pic>
    </p:spTree>
    <p:extLst>
      <p:ext uri="{BB962C8B-B14F-4D97-AF65-F5344CB8AC3E}">
        <p14:creationId xmlns:p14="http://schemas.microsoft.com/office/powerpoint/2010/main" val="130233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0541D-2D9E-A46E-07E3-C3558C380C3C}"/>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BE5BF194-9149-AC6C-114E-CF8A5BC1C55D}"/>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2C872FF8-2E40-E99B-FC05-7E2F8AD6C78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879DD6D6-8A92-EDC1-8066-04CD7966347F}"/>
              </a:ext>
            </a:extLst>
          </p:cNvPr>
          <p:cNvSpPr txBox="1"/>
          <p:nvPr/>
        </p:nvSpPr>
        <p:spPr>
          <a:xfrm>
            <a:off x="569935" y="1572535"/>
            <a:ext cx="4566841" cy="3139321"/>
          </a:xfrm>
          <a:prstGeom prst="rect">
            <a:avLst/>
          </a:prstGeom>
          <a:noFill/>
        </p:spPr>
        <p:txBody>
          <a:bodyPr wrap="square" rtlCol="0">
            <a:spAutoFit/>
          </a:bodyPr>
          <a:lstStyle/>
          <a:p>
            <a:endParaRPr lang="de-DE" b="1" dirty="0"/>
          </a:p>
          <a:p>
            <a:r>
              <a:rPr lang="de-DE" b="1" dirty="0"/>
              <a:t>Blick auf die Handreichung</a:t>
            </a:r>
          </a:p>
          <a:p>
            <a:endParaRPr lang="de-DE" b="1" dirty="0"/>
          </a:p>
          <a:p>
            <a:r>
              <a:rPr lang="de-DE" b="1" dirty="0"/>
              <a:t>Bitte beachten!</a:t>
            </a:r>
          </a:p>
          <a:p>
            <a:endParaRPr lang="de-DE" b="1" dirty="0"/>
          </a:p>
          <a:p>
            <a:pPr marL="285750" indent="-285750">
              <a:buFontTx/>
              <a:buChar char="-"/>
            </a:pPr>
            <a:r>
              <a:rPr lang="de-DE" b="1" dirty="0"/>
              <a:t>Anforderungsbereiche (I, II und III)</a:t>
            </a:r>
          </a:p>
          <a:p>
            <a:pPr marL="285750" indent="-285750">
              <a:buFontTx/>
              <a:buChar char="-"/>
            </a:pPr>
            <a:endParaRPr lang="de-DE" b="1" dirty="0"/>
          </a:p>
          <a:p>
            <a:pPr marL="285750" indent="-285750">
              <a:buFontTx/>
              <a:buChar char="-"/>
            </a:pPr>
            <a:r>
              <a:rPr lang="de-DE" b="1" dirty="0"/>
              <a:t>Operatoren</a:t>
            </a:r>
          </a:p>
          <a:p>
            <a:pPr marL="285750" indent="-285750">
              <a:buFontTx/>
              <a:buChar char="-"/>
            </a:pPr>
            <a:endParaRPr lang="de-DE" b="1" dirty="0"/>
          </a:p>
          <a:p>
            <a:pPr marL="285750" indent="-285750">
              <a:buFontTx/>
              <a:buChar char="-"/>
            </a:pPr>
            <a:r>
              <a:rPr lang="de-DE" b="1" dirty="0"/>
              <a:t>Wichtig: Sie müssen in GOR </a:t>
            </a:r>
            <a:r>
              <a:rPr lang="de-DE" b="1" u="sng" dirty="0"/>
              <a:t>und</a:t>
            </a:r>
            <a:r>
              <a:rPr lang="de-DE" b="1" dirty="0"/>
              <a:t> in EB die Prüfungen schreiben!</a:t>
            </a:r>
            <a:endParaRPr lang="de-DE" dirty="0"/>
          </a:p>
        </p:txBody>
      </p:sp>
      <p:pic>
        <p:nvPicPr>
          <p:cNvPr id="4" name="Grafik 3" descr="Ein Bild, das Text, Schrift, Screenshot, Flagge enthält.&#10;&#10;Automatisch generierte Beschreibung">
            <a:extLst>
              <a:ext uri="{FF2B5EF4-FFF2-40B4-BE49-F238E27FC236}">
                <a16:creationId xmlns:a16="http://schemas.microsoft.com/office/drawing/2014/main" id="{6E69039C-8211-596D-CDA9-F4130F3CA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423" y="1941868"/>
            <a:ext cx="2613052" cy="3695225"/>
          </a:xfrm>
          <a:prstGeom prst="rect">
            <a:avLst/>
          </a:prstGeom>
          <a:effectLst>
            <a:outerShdw blurRad="435393" dir="5400000" sx="101000" sy="101000" algn="ctr" rotWithShape="0">
              <a:srgbClr val="000000">
                <a:alpha val="43137"/>
              </a:srgbClr>
            </a:outerShdw>
          </a:effectLst>
        </p:spPr>
      </p:pic>
    </p:spTree>
    <p:extLst>
      <p:ext uri="{BB962C8B-B14F-4D97-AF65-F5344CB8AC3E}">
        <p14:creationId xmlns:p14="http://schemas.microsoft.com/office/powerpoint/2010/main" val="4209537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E4EA4C-087B-8C03-0BAB-EED277EE08C6}"/>
              </a:ext>
            </a:extLst>
          </p:cNvPr>
          <p:cNvSpPr txBox="1"/>
          <p:nvPr/>
        </p:nvSpPr>
        <p:spPr>
          <a:xfrm>
            <a:off x="670142" y="2336624"/>
            <a:ext cx="8004131" cy="3416320"/>
          </a:xfrm>
          <a:prstGeom prst="rect">
            <a:avLst/>
          </a:prstGeom>
          <a:noFill/>
        </p:spPr>
        <p:txBody>
          <a:bodyPr wrap="square" rtlCol="0">
            <a:spAutoFit/>
          </a:bodyPr>
          <a:lstStyle/>
          <a:p>
            <a:r>
              <a:rPr lang="de-DE" b="1" dirty="0"/>
              <a:t>Themenschwerpunkt II: Sensible Begleitung geschlechtlicher Vielfalt</a:t>
            </a:r>
          </a:p>
          <a:p>
            <a:endParaRPr lang="de-DE" b="1" dirty="0"/>
          </a:p>
          <a:p>
            <a:pPr algn="just"/>
            <a:r>
              <a:rPr lang="de-DE" dirty="0"/>
              <a:t>Geschlechtliche Vielfalt bezieht nicht nur transgeschlechtliche und intergeschlechtliche Menschen ein, deren Verhalten und Auftreten von der Gesellschaft oft noch nicht akzeptiert wird. Sondern auch Kinder und Jugendliche mit typischem biologischem Geschlecht und Empfinden, können sich von heteronormativen Geschlechterrollen eingeengt fühlen. </a:t>
            </a:r>
          </a:p>
          <a:p>
            <a:pPr algn="just"/>
            <a:endParaRPr lang="de-DE" dirty="0"/>
          </a:p>
          <a:p>
            <a:pPr algn="just"/>
            <a:r>
              <a:rPr lang="de-DE" dirty="0"/>
              <a:t>Seit einigen Jahren rückt dieses Thema nicht nur in den Medien, sondern auch in Kita und Schule immer mehr in den Fokus. Daher ist es wichtig, Kindern und Eltern vorurteilsfreie Informationen zukommen zu lassen und frühzeitig Diskriminierungen entgegenzuwirken</a:t>
            </a:r>
            <a:r>
              <a:rPr lang="de-DE" b="1" dirty="0"/>
              <a:t>.</a:t>
            </a:r>
          </a:p>
        </p:txBody>
      </p:sp>
    </p:spTree>
    <p:extLst>
      <p:ext uri="{BB962C8B-B14F-4D97-AF65-F5344CB8AC3E}">
        <p14:creationId xmlns:p14="http://schemas.microsoft.com/office/powerpoint/2010/main" val="304448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75580-D8B3-A175-D466-6407ED7CF0B1}"/>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1AF5D607-FBDF-6C1A-42F5-66BFD96FC56E}"/>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47DCC3AE-C892-B14F-4467-74D0F3B98E0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D3529587-9941-D362-18FB-C15218324915}"/>
              </a:ext>
            </a:extLst>
          </p:cNvPr>
          <p:cNvSpPr txBox="1"/>
          <p:nvPr/>
        </p:nvSpPr>
        <p:spPr>
          <a:xfrm>
            <a:off x="670142" y="2336624"/>
            <a:ext cx="8004131" cy="615553"/>
          </a:xfrm>
          <a:prstGeom prst="rect">
            <a:avLst/>
          </a:prstGeom>
          <a:noFill/>
        </p:spPr>
        <p:txBody>
          <a:bodyPr wrap="square" rtlCol="0">
            <a:spAutoFit/>
          </a:bodyPr>
          <a:lstStyle/>
          <a:p>
            <a:r>
              <a:rPr lang="de-DE" b="1" dirty="0"/>
              <a:t>Themenschwerpunkt II: Sensible Begleitung geschlechtlicher Vielfalt</a:t>
            </a:r>
          </a:p>
          <a:p>
            <a:r>
              <a:rPr lang="de-DE" sz="1600" b="1" dirty="0"/>
              <a:t>Was Sie an Themen und Aspekten erwartet:</a:t>
            </a:r>
          </a:p>
        </p:txBody>
      </p:sp>
      <p:sp>
        <p:nvSpPr>
          <p:cNvPr id="4" name="Oval 3">
            <a:extLst>
              <a:ext uri="{FF2B5EF4-FFF2-40B4-BE49-F238E27FC236}">
                <a16:creationId xmlns:a16="http://schemas.microsoft.com/office/drawing/2014/main" id="{69969B15-95E6-EB8C-A16A-D7A712CADBC5}"/>
              </a:ext>
            </a:extLst>
          </p:cNvPr>
          <p:cNvSpPr/>
          <p:nvPr/>
        </p:nvSpPr>
        <p:spPr>
          <a:xfrm>
            <a:off x="5521176" y="4770511"/>
            <a:ext cx="3216589"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Fachbegriffe kennen und ausfüllen können: </a:t>
            </a:r>
            <a:r>
              <a:rPr lang="de-DE" sz="1600" dirty="0" err="1"/>
              <a:t>zB</a:t>
            </a:r>
            <a:r>
              <a:rPr lang="de-DE" sz="1600" dirty="0"/>
              <a:t> „Heteronormativität“</a:t>
            </a:r>
          </a:p>
        </p:txBody>
      </p:sp>
      <p:sp>
        <p:nvSpPr>
          <p:cNvPr id="6" name="Oval 5">
            <a:extLst>
              <a:ext uri="{FF2B5EF4-FFF2-40B4-BE49-F238E27FC236}">
                <a16:creationId xmlns:a16="http://schemas.microsoft.com/office/drawing/2014/main" id="{3111538B-D27F-A73A-2723-B6CDB588A49C}"/>
              </a:ext>
            </a:extLst>
          </p:cNvPr>
          <p:cNvSpPr/>
          <p:nvPr/>
        </p:nvSpPr>
        <p:spPr>
          <a:xfrm>
            <a:off x="6315083" y="3151012"/>
            <a:ext cx="2422682"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Leitfaden für eine </a:t>
            </a:r>
            <a:r>
              <a:rPr lang="de-DE" sz="1600" dirty="0" err="1"/>
              <a:t>genderbewußte</a:t>
            </a:r>
            <a:r>
              <a:rPr lang="de-DE" sz="1600" dirty="0"/>
              <a:t>, sexuelle Bildung</a:t>
            </a:r>
          </a:p>
        </p:txBody>
      </p:sp>
    </p:spTree>
    <p:extLst>
      <p:ext uri="{BB962C8B-B14F-4D97-AF65-F5344CB8AC3E}">
        <p14:creationId xmlns:p14="http://schemas.microsoft.com/office/powerpoint/2010/main" val="1407767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B32E-93EC-BE32-999D-6F759CD46513}"/>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AD938CBA-55F6-F5BC-EC58-D8E3B61508C4}"/>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09920CE2-744A-B1EB-7D0F-C17310A93E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18CEE7B9-F315-0C88-F84F-1520A4441BCC}"/>
              </a:ext>
            </a:extLst>
          </p:cNvPr>
          <p:cNvSpPr txBox="1"/>
          <p:nvPr/>
        </p:nvSpPr>
        <p:spPr>
          <a:xfrm>
            <a:off x="670142" y="2336624"/>
            <a:ext cx="8004131" cy="615553"/>
          </a:xfrm>
          <a:prstGeom prst="rect">
            <a:avLst/>
          </a:prstGeom>
          <a:noFill/>
        </p:spPr>
        <p:txBody>
          <a:bodyPr wrap="square" rtlCol="0">
            <a:spAutoFit/>
          </a:bodyPr>
          <a:lstStyle/>
          <a:p>
            <a:r>
              <a:rPr lang="de-DE" b="1" dirty="0"/>
              <a:t>Themenschwerpunkt II: Sensible Begleitung geschlechtlicher Vielfalt</a:t>
            </a:r>
          </a:p>
          <a:p>
            <a:r>
              <a:rPr lang="de-DE" sz="1600" b="1" dirty="0"/>
              <a:t>Was Sie an Themen und Aspekten erwartet:</a:t>
            </a:r>
          </a:p>
        </p:txBody>
      </p:sp>
      <p:sp>
        <p:nvSpPr>
          <p:cNvPr id="4" name="Oval 3">
            <a:extLst>
              <a:ext uri="{FF2B5EF4-FFF2-40B4-BE49-F238E27FC236}">
                <a16:creationId xmlns:a16="http://schemas.microsoft.com/office/drawing/2014/main" id="{B7CB06CD-ABFD-0007-3C61-DFB9B1075E43}"/>
              </a:ext>
            </a:extLst>
          </p:cNvPr>
          <p:cNvSpPr/>
          <p:nvPr/>
        </p:nvSpPr>
        <p:spPr>
          <a:xfrm>
            <a:off x="5521176" y="4770511"/>
            <a:ext cx="3216589"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Fachbegriffe kennen und ausfüllen können: </a:t>
            </a:r>
            <a:r>
              <a:rPr lang="de-DE" sz="1600" dirty="0" err="1"/>
              <a:t>zB</a:t>
            </a:r>
            <a:r>
              <a:rPr lang="de-DE" sz="1600" dirty="0"/>
              <a:t> „Heteronormativität“</a:t>
            </a:r>
          </a:p>
        </p:txBody>
      </p:sp>
      <p:sp>
        <p:nvSpPr>
          <p:cNvPr id="6" name="Oval 5">
            <a:extLst>
              <a:ext uri="{FF2B5EF4-FFF2-40B4-BE49-F238E27FC236}">
                <a16:creationId xmlns:a16="http://schemas.microsoft.com/office/drawing/2014/main" id="{45540C08-3004-4A58-0927-E024C5E53AEE}"/>
              </a:ext>
            </a:extLst>
          </p:cNvPr>
          <p:cNvSpPr/>
          <p:nvPr/>
        </p:nvSpPr>
        <p:spPr>
          <a:xfrm>
            <a:off x="6315083" y="3151012"/>
            <a:ext cx="2422682"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Leitfaden für eine </a:t>
            </a:r>
            <a:r>
              <a:rPr lang="de-DE" sz="1600" dirty="0" err="1"/>
              <a:t>genderbewußte</a:t>
            </a:r>
            <a:r>
              <a:rPr lang="de-DE" sz="1600" dirty="0"/>
              <a:t>, sexuelle Bildung</a:t>
            </a:r>
          </a:p>
        </p:txBody>
      </p:sp>
      <p:sp>
        <p:nvSpPr>
          <p:cNvPr id="3" name="Oval 2">
            <a:extLst>
              <a:ext uri="{FF2B5EF4-FFF2-40B4-BE49-F238E27FC236}">
                <a16:creationId xmlns:a16="http://schemas.microsoft.com/office/drawing/2014/main" id="{8337038E-ADD6-CC4A-3FCA-CC2589D80322}"/>
              </a:ext>
            </a:extLst>
          </p:cNvPr>
          <p:cNvSpPr/>
          <p:nvPr/>
        </p:nvSpPr>
        <p:spPr>
          <a:xfrm>
            <a:off x="2014530" y="5335764"/>
            <a:ext cx="3216589"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Geschlechtsvariantes Verhalten verstehen und pädagogisch begleiten</a:t>
            </a:r>
          </a:p>
        </p:txBody>
      </p:sp>
      <p:sp>
        <p:nvSpPr>
          <p:cNvPr id="7" name="Oval 6">
            <a:extLst>
              <a:ext uri="{FF2B5EF4-FFF2-40B4-BE49-F238E27FC236}">
                <a16:creationId xmlns:a16="http://schemas.microsoft.com/office/drawing/2014/main" id="{E8F2C847-379A-1438-1D66-8FE155076C47}"/>
              </a:ext>
            </a:extLst>
          </p:cNvPr>
          <p:cNvSpPr/>
          <p:nvPr/>
        </p:nvSpPr>
        <p:spPr>
          <a:xfrm>
            <a:off x="406235" y="4070376"/>
            <a:ext cx="3268744" cy="10381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Praxishilfen / Checklisten / Reflexionshilfen für </a:t>
            </a:r>
            <a:r>
              <a:rPr lang="de-DE" sz="1600" dirty="0" err="1"/>
              <a:t>zB</a:t>
            </a:r>
            <a:r>
              <a:rPr lang="de-DE" sz="1600" dirty="0"/>
              <a:t> Konzepterarbeitungen </a:t>
            </a:r>
          </a:p>
        </p:txBody>
      </p:sp>
    </p:spTree>
    <p:extLst>
      <p:ext uri="{BB962C8B-B14F-4D97-AF65-F5344CB8AC3E}">
        <p14:creationId xmlns:p14="http://schemas.microsoft.com/office/powerpoint/2010/main" val="83068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
        <p:nvSpPr>
          <p:cNvPr id="7" name="Textfeld 6"/>
          <p:cNvSpPr txBox="1"/>
          <p:nvPr/>
        </p:nvSpPr>
        <p:spPr bwMode="auto">
          <a:xfrm>
            <a:off x="2014529" y="956982"/>
            <a:ext cx="5556028" cy="1219559"/>
          </a:xfrm>
          <a:prstGeom prst="rect">
            <a:avLst/>
          </a:prstGeom>
          <a:noFill/>
        </p:spPr>
        <p:txBody>
          <a:bodyPr wrap="square" rtlCol="0">
            <a:spAutoFit/>
          </a:bodyPr>
          <a:lstStyle/>
          <a:p>
            <a:pPr>
              <a:defRPr/>
            </a:pPr>
            <a:r>
              <a:rPr lang="de-DE" sz="2800" b="1" i="1"/>
              <a:t>Ihr Informationstag - Teil 2 + 3: </a:t>
            </a:r>
            <a:endParaRPr lang="de-DE" sz="2400" b="1" i="1"/>
          </a:p>
          <a:p>
            <a:pPr>
              <a:defRPr/>
            </a:pPr>
            <a:endParaRPr lang="de-DE" sz="2800" b="1" i="1"/>
          </a:p>
          <a:p>
            <a:pPr>
              <a:defRPr/>
            </a:pPr>
            <a:endParaRPr lang="de-DE"/>
          </a:p>
        </p:txBody>
      </p:sp>
      <p:pic>
        <p:nvPicPr>
          <p:cNvPr id="2017912634" name="Grafik 2017912633"/>
          <p:cNvPicPr>
            <a:picLocks noChangeAspect="1"/>
          </p:cNvPicPr>
          <p:nvPr/>
        </p:nvPicPr>
        <p:blipFill>
          <a:blip r:embed="rId4"/>
          <a:stretch/>
        </p:blipFill>
        <p:spPr bwMode="auto">
          <a:xfrm>
            <a:off x="1414107" y="1764795"/>
            <a:ext cx="6156451" cy="43125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424D3-90C6-A790-3A83-8DDD9B36C767}"/>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8BA2CE5C-B8C8-8AE5-9078-FB7F1075EF8A}"/>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86FEF309-C70F-FCE1-2CDB-20578524DF0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29CD7866-B123-9F79-07A5-1568C891AD98}"/>
              </a:ext>
            </a:extLst>
          </p:cNvPr>
          <p:cNvSpPr txBox="1"/>
          <p:nvPr/>
        </p:nvSpPr>
        <p:spPr>
          <a:xfrm>
            <a:off x="670142" y="2336624"/>
            <a:ext cx="8004131" cy="615553"/>
          </a:xfrm>
          <a:prstGeom prst="rect">
            <a:avLst/>
          </a:prstGeom>
          <a:noFill/>
        </p:spPr>
        <p:txBody>
          <a:bodyPr wrap="square" rtlCol="0">
            <a:spAutoFit/>
          </a:bodyPr>
          <a:lstStyle/>
          <a:p>
            <a:r>
              <a:rPr lang="de-DE" b="1" dirty="0"/>
              <a:t>Themenschwerpunkt II: Sensible Begleitung geschlechtlicher Vielfalt</a:t>
            </a:r>
          </a:p>
          <a:p>
            <a:r>
              <a:rPr lang="de-DE" sz="1600" b="1" dirty="0"/>
              <a:t>Was Sie an Themen und Aspekten erwartet:</a:t>
            </a:r>
          </a:p>
        </p:txBody>
      </p:sp>
      <p:sp>
        <p:nvSpPr>
          <p:cNvPr id="4" name="Oval 3">
            <a:extLst>
              <a:ext uri="{FF2B5EF4-FFF2-40B4-BE49-F238E27FC236}">
                <a16:creationId xmlns:a16="http://schemas.microsoft.com/office/drawing/2014/main" id="{50C14E79-4FC1-4886-3A61-593396D782CC}"/>
              </a:ext>
            </a:extLst>
          </p:cNvPr>
          <p:cNvSpPr/>
          <p:nvPr/>
        </p:nvSpPr>
        <p:spPr>
          <a:xfrm>
            <a:off x="5521176" y="4770511"/>
            <a:ext cx="3216589"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Fachbegriffe kennen und ausfüllen können: </a:t>
            </a:r>
            <a:r>
              <a:rPr lang="de-DE" sz="1600" dirty="0" err="1"/>
              <a:t>zB</a:t>
            </a:r>
            <a:r>
              <a:rPr lang="de-DE" sz="1600" dirty="0"/>
              <a:t> „Heteronormativität“</a:t>
            </a:r>
          </a:p>
        </p:txBody>
      </p:sp>
      <p:sp>
        <p:nvSpPr>
          <p:cNvPr id="6" name="Oval 5">
            <a:extLst>
              <a:ext uri="{FF2B5EF4-FFF2-40B4-BE49-F238E27FC236}">
                <a16:creationId xmlns:a16="http://schemas.microsoft.com/office/drawing/2014/main" id="{82949539-54D1-7A6E-418A-98676C8A0342}"/>
              </a:ext>
            </a:extLst>
          </p:cNvPr>
          <p:cNvSpPr/>
          <p:nvPr/>
        </p:nvSpPr>
        <p:spPr>
          <a:xfrm>
            <a:off x="6315083" y="3151012"/>
            <a:ext cx="2422682"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Leitfaden für eine </a:t>
            </a:r>
            <a:r>
              <a:rPr lang="de-DE" sz="1600" dirty="0" err="1"/>
              <a:t>genderbewußte</a:t>
            </a:r>
            <a:r>
              <a:rPr lang="de-DE" sz="1600" dirty="0"/>
              <a:t>, sexuelle Bildung</a:t>
            </a:r>
          </a:p>
        </p:txBody>
      </p:sp>
      <p:sp>
        <p:nvSpPr>
          <p:cNvPr id="3" name="Oval 2">
            <a:extLst>
              <a:ext uri="{FF2B5EF4-FFF2-40B4-BE49-F238E27FC236}">
                <a16:creationId xmlns:a16="http://schemas.microsoft.com/office/drawing/2014/main" id="{15E7345E-B601-330D-EEC6-5777C024EB24}"/>
              </a:ext>
            </a:extLst>
          </p:cNvPr>
          <p:cNvSpPr/>
          <p:nvPr/>
        </p:nvSpPr>
        <p:spPr>
          <a:xfrm>
            <a:off x="2014530" y="5335764"/>
            <a:ext cx="3216589" cy="11305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Geschlechtsvariantes Verhalten verstehen und pädagogisch begleiten</a:t>
            </a:r>
          </a:p>
        </p:txBody>
      </p:sp>
      <p:sp>
        <p:nvSpPr>
          <p:cNvPr id="7" name="Oval 6">
            <a:extLst>
              <a:ext uri="{FF2B5EF4-FFF2-40B4-BE49-F238E27FC236}">
                <a16:creationId xmlns:a16="http://schemas.microsoft.com/office/drawing/2014/main" id="{CB763176-4C39-0CC4-3ABE-4434F12539ED}"/>
              </a:ext>
            </a:extLst>
          </p:cNvPr>
          <p:cNvSpPr/>
          <p:nvPr/>
        </p:nvSpPr>
        <p:spPr>
          <a:xfrm>
            <a:off x="406235" y="4070376"/>
            <a:ext cx="3268744" cy="10381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Praxishilfen / Checklisten / Reflexionshilfen für </a:t>
            </a:r>
            <a:r>
              <a:rPr lang="de-DE" sz="1600" dirty="0" err="1"/>
              <a:t>zB</a:t>
            </a:r>
            <a:r>
              <a:rPr lang="de-DE" sz="1600" dirty="0"/>
              <a:t> Konzepterarbeitungen </a:t>
            </a:r>
          </a:p>
        </p:txBody>
      </p:sp>
      <p:sp>
        <p:nvSpPr>
          <p:cNvPr id="8" name="Oval 7">
            <a:extLst>
              <a:ext uri="{FF2B5EF4-FFF2-40B4-BE49-F238E27FC236}">
                <a16:creationId xmlns:a16="http://schemas.microsoft.com/office/drawing/2014/main" id="{B34EABC5-04D2-F8EE-D569-9773ACF9FD8B}"/>
              </a:ext>
            </a:extLst>
          </p:cNvPr>
          <p:cNvSpPr/>
          <p:nvPr/>
        </p:nvSpPr>
        <p:spPr>
          <a:xfrm>
            <a:off x="3494813" y="3156899"/>
            <a:ext cx="2154374" cy="10381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t>Vielfalt fördern von Klein auf</a:t>
            </a:r>
          </a:p>
        </p:txBody>
      </p:sp>
    </p:spTree>
    <p:extLst>
      <p:ext uri="{BB962C8B-B14F-4D97-AF65-F5344CB8AC3E}">
        <p14:creationId xmlns:p14="http://schemas.microsoft.com/office/powerpoint/2010/main" val="3949642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523220"/>
          </a:xfrm>
          <a:prstGeom prst="rect">
            <a:avLst/>
          </a:prstGeom>
          <a:noFill/>
        </p:spPr>
        <p:txBody>
          <a:bodyPr wrap="square" rtlCol="0">
            <a:spAutoFit/>
          </a:bodyPr>
          <a:lstStyle/>
          <a:p>
            <a:r>
              <a:rPr lang="de-DE" sz="2800" b="1" i="1" dirty="0"/>
              <a:t>Prüfung in Entwicklung und Bildung</a:t>
            </a:r>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E4EA4C-087B-8C03-0BAB-EED277EE08C6}"/>
              </a:ext>
            </a:extLst>
          </p:cNvPr>
          <p:cNvSpPr txBox="1"/>
          <p:nvPr/>
        </p:nvSpPr>
        <p:spPr>
          <a:xfrm>
            <a:off x="569934" y="1572536"/>
            <a:ext cx="8004131" cy="4524315"/>
          </a:xfrm>
          <a:prstGeom prst="rect">
            <a:avLst/>
          </a:prstGeom>
          <a:noFill/>
        </p:spPr>
        <p:txBody>
          <a:bodyPr wrap="square" rtlCol="0">
            <a:spAutoFit/>
          </a:bodyPr>
          <a:lstStyle/>
          <a:p>
            <a:r>
              <a:rPr lang="de-DE" b="1" dirty="0"/>
              <a:t>Themenschwerpunkt II: Sensible Begleitung geschlechtlicher Vielfalt</a:t>
            </a:r>
          </a:p>
          <a:p>
            <a:endParaRPr lang="de-DE" b="1" dirty="0"/>
          </a:p>
          <a:p>
            <a:r>
              <a:rPr lang="de-DE" sz="1800" b="1" dirty="0"/>
              <a:t>Die Basiskompetenzen lauten z.B.(vgl. Handreichung HIBB):</a:t>
            </a:r>
          </a:p>
          <a:p>
            <a:endParaRPr lang="de-DE" sz="1800" b="1" dirty="0"/>
          </a:p>
          <a:p>
            <a:r>
              <a:rPr lang="de-DE" sz="1800" b="1" dirty="0"/>
              <a:t>Die Prüflinge…:</a:t>
            </a:r>
          </a:p>
          <a:p>
            <a:endParaRPr lang="de-DE" sz="1800" b="1" dirty="0"/>
          </a:p>
          <a:p>
            <a:r>
              <a:rPr lang="de-DE" dirty="0"/>
              <a:t>• setzen sich konstruktiv mit geschlechtlicher Vielfalt auseinander und können sich erschließen, inwiefern diese bereichernd sein kann.</a:t>
            </a:r>
          </a:p>
          <a:p>
            <a:endParaRPr lang="de-DE" dirty="0"/>
          </a:p>
          <a:p>
            <a:r>
              <a:rPr lang="de-DE" dirty="0"/>
              <a:t>• können die korrekten Begrifflichkeiten benennen, um sich über geschlechtliche und sexuelle Vielfalt diskriminierungsfrei auszutauschen.</a:t>
            </a:r>
          </a:p>
          <a:p>
            <a:endParaRPr lang="de-DE" dirty="0"/>
          </a:p>
          <a:p>
            <a:r>
              <a:rPr lang="de-DE" dirty="0"/>
              <a:t>• entwickeln Ideen, um Kinder in der Entwicklung ihrer Geschlechtsidentität sensibel zu begleiten und Diskriminierung zu vermeiden</a:t>
            </a:r>
          </a:p>
          <a:p>
            <a:endParaRPr lang="de-DE" dirty="0"/>
          </a:p>
          <a:p>
            <a:r>
              <a:rPr lang="de-DE" dirty="0"/>
              <a:t>•…</a:t>
            </a:r>
          </a:p>
        </p:txBody>
      </p:sp>
    </p:spTree>
    <p:extLst>
      <p:ext uri="{BB962C8B-B14F-4D97-AF65-F5344CB8AC3E}">
        <p14:creationId xmlns:p14="http://schemas.microsoft.com/office/powerpoint/2010/main" val="2369895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3977886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138774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63E3-89CC-7995-9B7C-AAD7FA01F523}"/>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C455FB0A-6ACA-3175-A4F0-06B40E56A875}"/>
              </a:ext>
            </a:extLst>
          </p:cNvPr>
          <p:cNvSpPr txBox="1"/>
          <p:nvPr/>
        </p:nvSpPr>
        <p:spPr>
          <a:xfrm>
            <a:off x="2014530" y="956983"/>
            <a:ext cx="6221945" cy="1231106"/>
          </a:xfrm>
          <a:prstGeom prst="rect">
            <a:avLst/>
          </a:prstGeom>
          <a:noFill/>
        </p:spPr>
        <p:txBody>
          <a:bodyPr wrap="square" rtlCol="0">
            <a:spAutoFit/>
          </a:bodyPr>
          <a:lstStyle/>
          <a:p>
            <a:r>
              <a:rPr lang="de-DE" sz="2800" b="1" i="1"/>
              <a:t>Praktische Prüfung</a:t>
            </a:r>
          </a:p>
          <a:p>
            <a:endParaRPr lang="de-DE" sz="2800" b="1" i="1"/>
          </a:p>
          <a:p>
            <a:endParaRPr lang="de-DE" dirty="0"/>
          </a:p>
        </p:txBody>
      </p:sp>
      <p:pic>
        <p:nvPicPr>
          <p:cNvPr id="5" name="Grafik 4">
            <a:extLst>
              <a:ext uri="{FF2B5EF4-FFF2-40B4-BE49-F238E27FC236}">
                <a16:creationId xmlns:a16="http://schemas.microsoft.com/office/drawing/2014/main" id="{F01CF3C0-5D3F-DA3A-627A-05FA2DAA735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Textfeld 2">
            <a:extLst>
              <a:ext uri="{FF2B5EF4-FFF2-40B4-BE49-F238E27FC236}">
                <a16:creationId xmlns:a16="http://schemas.microsoft.com/office/drawing/2014/main" id="{2357EBED-1A18-BA08-999A-3F93AC048C9F}"/>
              </a:ext>
            </a:extLst>
          </p:cNvPr>
          <p:cNvSpPr txBox="1"/>
          <p:nvPr/>
        </p:nvSpPr>
        <p:spPr>
          <a:xfrm>
            <a:off x="907526" y="2188089"/>
            <a:ext cx="3860417" cy="4616648"/>
          </a:xfrm>
          <a:prstGeom prst="rect">
            <a:avLst/>
          </a:prstGeom>
          <a:noFill/>
        </p:spPr>
        <p:txBody>
          <a:bodyPr wrap="square" rtlCol="0">
            <a:spAutoFit/>
          </a:bodyPr>
          <a:lstStyle/>
          <a:p>
            <a:r>
              <a:rPr lang="de-DE" dirty="0"/>
              <a:t>„Draußen angekommen, beginnen die Kinder sofort, den Bagger zu erforschen. Sie tasten ihn mit ihren Händen ab, wundern sich, welche Geräusche er macht, wenn sie gegen die Wände klopfen.“</a:t>
            </a:r>
          </a:p>
          <a:p>
            <a:endParaRPr lang="de-DE" dirty="0"/>
          </a:p>
          <a:p>
            <a:r>
              <a:rPr lang="de-DE" b="1" i="1" dirty="0"/>
              <a:t>Mit allen Sinnen wahrnehmen, erfahren und lernen</a:t>
            </a:r>
          </a:p>
          <a:p>
            <a:endParaRPr lang="de-DE" sz="1200" dirty="0"/>
          </a:p>
          <a:p>
            <a:endParaRPr lang="de-DE" sz="1200" dirty="0"/>
          </a:p>
          <a:p>
            <a:endParaRPr lang="de-DE" sz="1200" dirty="0"/>
          </a:p>
          <a:p>
            <a:endParaRPr lang="de-DE" sz="1200" dirty="0"/>
          </a:p>
          <a:p>
            <a:endParaRPr lang="de-DE" sz="1200" dirty="0"/>
          </a:p>
          <a:p>
            <a:r>
              <a:rPr lang="de-DE" sz="1200" dirty="0"/>
              <a:t>(vgl. </a:t>
            </a:r>
            <a:r>
              <a:rPr lang="de-DE" sz="1200" dirty="0">
                <a:solidFill>
                  <a:srgbClr val="000000"/>
                </a:solidFill>
                <a:effectLst/>
                <a:latin typeface="Calibri" panose="020F0502020204030204" pitchFamily="34" charset="0"/>
                <a:ea typeface="SimSun" panose="02010600030101010101" pitchFamily="2" charset="-122"/>
                <a:cs typeface="Helvetica" pitchFamily="2" charset="0"/>
              </a:rPr>
              <a:t>Hagen, Sonja (2010). Das Baustellen-Projekt. Projekte mit Kindern als Prozesse gestalten. In: TPS 8/2010. Seelze. S. 12-15)</a:t>
            </a:r>
            <a:endParaRPr lang="de-DE" sz="1200" dirty="0"/>
          </a:p>
          <a:p>
            <a:endParaRPr lang="de-DE" dirty="0"/>
          </a:p>
          <a:p>
            <a:endParaRPr lang="de-DE" dirty="0"/>
          </a:p>
        </p:txBody>
      </p:sp>
      <p:pic>
        <p:nvPicPr>
          <p:cNvPr id="7" name="Grafik 6" descr="Ein Bild, das Transport, draußen, Landfahrzeug, Fahrzeug enthält.&#10;&#10;Automatisch generierte Beschreibung">
            <a:extLst>
              <a:ext uri="{FF2B5EF4-FFF2-40B4-BE49-F238E27FC236}">
                <a16:creationId xmlns:a16="http://schemas.microsoft.com/office/drawing/2014/main" id="{66807D6A-0AE9-FC78-CCDA-50FCE28C0139}"/>
              </a:ext>
            </a:extLst>
          </p:cNvPr>
          <p:cNvPicPr>
            <a:picLocks noChangeAspect="1"/>
          </p:cNvPicPr>
          <p:nvPr/>
        </p:nvPicPr>
        <p:blipFill>
          <a:blip r:embed="rId4">
            <a:alphaModFix amt="61000"/>
            <a:extLst>
              <a:ext uri="{BEBA8EAE-BF5A-486C-A8C5-ECC9F3942E4B}">
                <a14:imgProps xmlns:a14="http://schemas.microsoft.com/office/drawing/2010/main">
                  <a14:imgLayer r:embed="rId5">
                    <a14:imgEffect>
                      <a14:brightnessContrast contrast="42000"/>
                    </a14:imgEffect>
                  </a14:imgLayer>
                </a14:imgProps>
              </a:ext>
              <a:ext uri="{28A0092B-C50C-407E-A947-70E740481C1C}">
                <a14:useLocalDpi xmlns:a14="http://schemas.microsoft.com/office/drawing/2010/main" val="0"/>
              </a:ext>
            </a:extLst>
          </a:blip>
          <a:stretch>
            <a:fillRect/>
          </a:stretch>
        </p:blipFill>
        <p:spPr>
          <a:xfrm>
            <a:off x="5125502" y="2188089"/>
            <a:ext cx="3347357" cy="2355291"/>
          </a:xfrm>
          <a:prstGeom prst="rect">
            <a:avLst/>
          </a:prstGeom>
        </p:spPr>
      </p:pic>
    </p:spTree>
    <p:extLst>
      <p:ext uri="{BB962C8B-B14F-4D97-AF65-F5344CB8AC3E}">
        <p14:creationId xmlns:p14="http://schemas.microsoft.com/office/powerpoint/2010/main" val="638099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6BB15-45CE-EC1B-F2B6-3A3E4590BCBA}"/>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E72D2049-21C6-8C9C-BAC1-CCC02147DD69}"/>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a:t>
            </a:r>
          </a:p>
          <a:p>
            <a:endParaRPr lang="de-DE" sz="2800" b="1" i="1" dirty="0"/>
          </a:p>
          <a:p>
            <a:endParaRPr lang="de-DE" dirty="0"/>
          </a:p>
        </p:txBody>
      </p:sp>
      <p:pic>
        <p:nvPicPr>
          <p:cNvPr id="5" name="Grafik 4">
            <a:extLst>
              <a:ext uri="{FF2B5EF4-FFF2-40B4-BE49-F238E27FC236}">
                <a16:creationId xmlns:a16="http://schemas.microsoft.com/office/drawing/2014/main" id="{62125746-AD8A-C8D0-FBC6-A5057C9137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Textfeld 2">
            <a:extLst>
              <a:ext uri="{FF2B5EF4-FFF2-40B4-BE49-F238E27FC236}">
                <a16:creationId xmlns:a16="http://schemas.microsoft.com/office/drawing/2014/main" id="{DE0DE6A7-9F1E-ED92-4F5F-7274F32BF3E1}"/>
              </a:ext>
            </a:extLst>
          </p:cNvPr>
          <p:cNvSpPr txBox="1"/>
          <p:nvPr/>
        </p:nvSpPr>
        <p:spPr>
          <a:xfrm>
            <a:off x="907526" y="2188089"/>
            <a:ext cx="4020074" cy="4247317"/>
          </a:xfrm>
          <a:prstGeom prst="rect">
            <a:avLst/>
          </a:prstGeom>
          <a:noFill/>
        </p:spPr>
        <p:txBody>
          <a:bodyPr wrap="square" rtlCol="0">
            <a:spAutoFit/>
          </a:bodyPr>
          <a:lstStyle/>
          <a:p>
            <a:r>
              <a:rPr lang="de-DE" dirty="0"/>
              <a:t>„Manchmal erklärt auch eines der Kinder den anderen Baustellenforschern und mir einen Sachverhalt und ich wundere mich, welches theoretische Wissen sie mitbringen.“</a:t>
            </a:r>
          </a:p>
          <a:p>
            <a:endParaRPr lang="de-DE" dirty="0"/>
          </a:p>
          <a:p>
            <a:r>
              <a:rPr lang="de-DE" dirty="0"/>
              <a:t>„Die Kinder sind stolz, wenn sie mir etwas erklären können, was ich nicht weiß.“</a:t>
            </a:r>
          </a:p>
          <a:p>
            <a:endParaRPr lang="de-DE" dirty="0"/>
          </a:p>
          <a:p>
            <a:r>
              <a:rPr lang="de-DE" b="1" i="1" dirty="0"/>
              <a:t>Selbstwirksamkeit und Ko-Konstruktion</a:t>
            </a:r>
          </a:p>
          <a:p>
            <a:endParaRPr lang="de-DE" dirty="0"/>
          </a:p>
          <a:p>
            <a:endParaRPr lang="de-DE" dirty="0"/>
          </a:p>
          <a:p>
            <a:r>
              <a:rPr lang="de-DE" sz="1200" dirty="0"/>
              <a:t>(vgl. </a:t>
            </a:r>
            <a:r>
              <a:rPr lang="de-DE" sz="1200" dirty="0">
                <a:solidFill>
                  <a:srgbClr val="000000"/>
                </a:solidFill>
                <a:effectLst/>
                <a:latin typeface="Calibri" panose="020F0502020204030204" pitchFamily="34" charset="0"/>
                <a:ea typeface="SimSun" panose="02010600030101010101" pitchFamily="2" charset="-122"/>
                <a:cs typeface="Helvetica" pitchFamily="2" charset="0"/>
              </a:rPr>
              <a:t>Hagen, Sonja (2010). Das Baustellen-Projekt. Projekte mit Kindern als Prozesse gestalten. In: TPS 8/2010. Seelze. S. 12-15)</a:t>
            </a:r>
            <a:endParaRPr lang="de-DE" dirty="0"/>
          </a:p>
        </p:txBody>
      </p:sp>
      <p:pic>
        <p:nvPicPr>
          <p:cNvPr id="4" name="Grafik 3" descr="Ein Bild, das Person, Kleidung, Menschliches Gesicht, draußen enthält.&#10;&#10;Automatisch generierte Beschreibung">
            <a:extLst>
              <a:ext uri="{FF2B5EF4-FFF2-40B4-BE49-F238E27FC236}">
                <a16:creationId xmlns:a16="http://schemas.microsoft.com/office/drawing/2014/main" id="{7DD82F5D-81C7-CB44-EF5F-223975FD3669}"/>
              </a:ext>
            </a:extLst>
          </p:cNvPr>
          <p:cNvPicPr>
            <a:picLocks noChangeAspect="1"/>
          </p:cNvPicPr>
          <p:nvPr/>
        </p:nvPicPr>
        <p:blipFill>
          <a:blip r:embed="rId3">
            <a:alphaModFix amt="56000"/>
            <a:extLst>
              <a:ext uri="{BEBA8EAE-BF5A-486C-A8C5-ECC9F3942E4B}">
                <a14:imgProps xmlns:a14="http://schemas.microsoft.com/office/drawing/2010/main">
                  <a14:imgLayer r:embed="rId4">
                    <a14:imgEffect>
                      <a14:saturation sat="11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4927600" y="2188089"/>
            <a:ext cx="3378765" cy="2517292"/>
          </a:xfrm>
          <a:prstGeom prst="rect">
            <a:avLst/>
          </a:prstGeom>
          <a:effectLst>
            <a:outerShdw blurRad="50800" dist="38100" dir="2700000" algn="tl" rotWithShape="0">
              <a:prstClr val="black">
                <a:alpha val="40000"/>
              </a:prstClr>
            </a:outerShdw>
            <a:softEdge rad="0"/>
          </a:effectLst>
        </p:spPr>
      </p:pic>
    </p:spTree>
    <p:extLst>
      <p:ext uri="{BB962C8B-B14F-4D97-AF65-F5344CB8AC3E}">
        <p14:creationId xmlns:p14="http://schemas.microsoft.com/office/powerpoint/2010/main" val="3262663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E7F2-09A8-6980-EBDF-AE7309DB2D06}"/>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3CFCB4CB-DEE6-E842-02C3-25BA45B79652}"/>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a:t>
            </a:r>
          </a:p>
          <a:p>
            <a:endParaRPr lang="de-DE" sz="2800" b="1" i="1" dirty="0"/>
          </a:p>
          <a:p>
            <a:endParaRPr lang="de-DE" dirty="0"/>
          </a:p>
        </p:txBody>
      </p:sp>
      <p:pic>
        <p:nvPicPr>
          <p:cNvPr id="5" name="Grafik 4">
            <a:extLst>
              <a:ext uri="{FF2B5EF4-FFF2-40B4-BE49-F238E27FC236}">
                <a16:creationId xmlns:a16="http://schemas.microsoft.com/office/drawing/2014/main" id="{C6F2DB8D-9BE2-D326-D6C6-0BDAD4A0128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Textfeld 2">
            <a:extLst>
              <a:ext uri="{FF2B5EF4-FFF2-40B4-BE49-F238E27FC236}">
                <a16:creationId xmlns:a16="http://schemas.microsoft.com/office/drawing/2014/main" id="{323586A9-0C41-7076-3704-0E1D019AC186}"/>
              </a:ext>
            </a:extLst>
          </p:cNvPr>
          <p:cNvSpPr txBox="1"/>
          <p:nvPr/>
        </p:nvSpPr>
        <p:spPr>
          <a:xfrm>
            <a:off x="907526" y="2188089"/>
            <a:ext cx="4299474" cy="4616648"/>
          </a:xfrm>
          <a:prstGeom prst="rect">
            <a:avLst/>
          </a:prstGeom>
          <a:noFill/>
        </p:spPr>
        <p:txBody>
          <a:bodyPr wrap="square" rtlCol="0">
            <a:spAutoFit/>
          </a:bodyPr>
          <a:lstStyle/>
          <a:p>
            <a:r>
              <a:rPr lang="de-DE" dirty="0"/>
              <a:t>„Ich freue mich über die individuellen Lernwege, die die Kinder selber einschlagen.“</a:t>
            </a:r>
          </a:p>
          <a:p>
            <a:endParaRPr lang="de-DE" dirty="0"/>
          </a:p>
          <a:p>
            <a:r>
              <a:rPr lang="de-DE" dirty="0"/>
              <a:t>„… weil sich mein Bild vom Kind geändert hat. Dem Kind braucht vom Erwachsenen nichts übergestülpt oder eingetrichtert zu werden, damit es lernt. Ganz im Gegenteil, das Kind hat das Rüstzeug, um sich die Welt selbst anzueignen.“</a:t>
            </a:r>
          </a:p>
          <a:p>
            <a:endParaRPr lang="de-DE" dirty="0"/>
          </a:p>
          <a:p>
            <a:r>
              <a:rPr lang="de-DE" b="1" i="1" dirty="0"/>
              <a:t>Offenheit</a:t>
            </a:r>
          </a:p>
          <a:p>
            <a:endParaRPr lang="de-DE" dirty="0"/>
          </a:p>
          <a:p>
            <a:endParaRPr lang="de-DE" dirty="0"/>
          </a:p>
          <a:p>
            <a:r>
              <a:rPr lang="de-DE" sz="1200" dirty="0"/>
              <a:t>(vgl. </a:t>
            </a:r>
            <a:r>
              <a:rPr lang="de-DE" sz="1200" dirty="0">
                <a:solidFill>
                  <a:srgbClr val="000000"/>
                </a:solidFill>
                <a:effectLst/>
                <a:latin typeface="Calibri" panose="020F0502020204030204" pitchFamily="34" charset="0"/>
                <a:ea typeface="SimSun" panose="02010600030101010101" pitchFamily="2" charset="-122"/>
                <a:cs typeface="Helvetica" pitchFamily="2" charset="0"/>
              </a:rPr>
              <a:t>Hagen, Sonja (2010). Das Baustellen-Projekt. Projekte mit Kindern als Prozesse gestalten. In: TPS 8/2010. Seelze. S. 12-15)</a:t>
            </a:r>
            <a:endParaRPr lang="de-DE" sz="1200" dirty="0"/>
          </a:p>
          <a:p>
            <a:endParaRPr lang="de-DE" dirty="0"/>
          </a:p>
        </p:txBody>
      </p:sp>
      <p:pic>
        <p:nvPicPr>
          <p:cNvPr id="4" name="Grafik 3">
            <a:extLst>
              <a:ext uri="{FF2B5EF4-FFF2-40B4-BE49-F238E27FC236}">
                <a16:creationId xmlns:a16="http://schemas.microsoft.com/office/drawing/2014/main" id="{7C05EA85-3AFC-56BA-97BF-9CD0DD41A595}"/>
              </a:ext>
            </a:extLst>
          </p:cNvPr>
          <p:cNvPicPr>
            <a:picLocks noChangeAspect="1"/>
          </p:cNvPicPr>
          <p:nvPr/>
        </p:nvPicPr>
        <p:blipFill>
          <a:blip r:embed="rId3">
            <a:alphaModFix amt="61000"/>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5507798" y="2308323"/>
            <a:ext cx="2950402" cy="2365888"/>
          </a:xfrm>
          <a:prstGeom prst="rect">
            <a:avLst/>
          </a:prstGeom>
        </p:spPr>
      </p:pic>
    </p:spTree>
    <p:extLst>
      <p:ext uri="{BB962C8B-B14F-4D97-AF65-F5344CB8AC3E}">
        <p14:creationId xmlns:p14="http://schemas.microsoft.com/office/powerpoint/2010/main" val="2190898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DD9B73F9-AEED-70B6-DBFB-0B0FF68AE232}"/>
              </a:ext>
            </a:extLst>
          </p:cNvPr>
          <p:cNvSpPr txBox="1"/>
          <p:nvPr/>
        </p:nvSpPr>
        <p:spPr>
          <a:xfrm>
            <a:off x="907525" y="1976019"/>
            <a:ext cx="7180185" cy="4062651"/>
          </a:xfrm>
          <a:prstGeom prst="rect">
            <a:avLst/>
          </a:prstGeom>
          <a:noFill/>
        </p:spPr>
        <p:txBody>
          <a:bodyPr wrap="square" rtlCol="0">
            <a:spAutoFit/>
          </a:bodyPr>
          <a:lstStyle/>
          <a:p>
            <a:r>
              <a:rPr lang="de-DE" sz="1800" dirty="0">
                <a:effectLst/>
                <a:latin typeface="Arial" panose="020B0604020202020204" pitchFamily="34" charset="0"/>
              </a:rPr>
              <a:t>„Ein Projekt stellt den gemeinsamen, von Erziehenden, Kindern, Eltern und Expert*innen unternommenen Versuch dar, Leben, Lernen und Arbeiten zu verbinden. In Projekten findet </a:t>
            </a:r>
            <a:r>
              <a:rPr lang="de-DE" sz="1800" dirty="0" err="1">
                <a:effectLst/>
                <a:latin typeface="Arial" panose="020B0604020202020204" pitchFamily="34" charset="0"/>
              </a:rPr>
              <a:t>über</a:t>
            </a:r>
            <a:r>
              <a:rPr lang="de-DE" sz="1800" dirty="0">
                <a:effectLst/>
                <a:latin typeface="Arial" panose="020B0604020202020204" pitchFamily="34" charset="0"/>
              </a:rPr>
              <a:t> einen </a:t>
            </a:r>
            <a:r>
              <a:rPr lang="de-DE" sz="1800" dirty="0" err="1">
                <a:effectLst/>
                <a:latin typeface="Arial" panose="020B0604020202020204" pitchFamily="34" charset="0"/>
              </a:rPr>
              <a:t>längeren</a:t>
            </a:r>
            <a:r>
              <a:rPr lang="de-DE" sz="1800" dirty="0">
                <a:effectLst/>
                <a:latin typeface="Arial" panose="020B0604020202020204" pitchFamily="34" charset="0"/>
              </a:rPr>
              <a:t> Zeitraum eine Auseinandersetzung mit einem Thema statt, bei der verschiedene Gruppen gleichberechtigt beteiligt sind. </a:t>
            </a:r>
          </a:p>
          <a:p>
            <a:endParaRPr lang="de-DE" sz="1800" dirty="0">
              <a:effectLst/>
              <a:latin typeface="Arial" panose="020B0604020202020204" pitchFamily="34" charset="0"/>
            </a:endParaRPr>
          </a:p>
          <a:p>
            <a:r>
              <a:rPr lang="de-DE" sz="1800" dirty="0">
                <a:effectLst/>
                <a:latin typeface="Arial" panose="020B0604020202020204" pitchFamily="34" charset="0"/>
              </a:rPr>
              <a:t>Dabei ist nicht in erster Linie das Produkt, also das Handlungsergebnis, das angestrebt wird, von Bedeutung, sondern der Weg, wie man dahin gelangt. Ausgangspunkt von Projekten ist i.d.R. eine Thematik, die die Betroffenen besonders </a:t>
            </a:r>
            <a:r>
              <a:rPr lang="de-DE" sz="1800" dirty="0" err="1">
                <a:effectLst/>
                <a:latin typeface="Arial" panose="020B0604020202020204" pitchFamily="34" charset="0"/>
              </a:rPr>
              <a:t>beschäftigt</a:t>
            </a:r>
            <a:r>
              <a:rPr lang="de-DE" sz="1800" dirty="0">
                <a:effectLst/>
                <a:latin typeface="Arial" panose="020B0604020202020204" pitchFamily="34" charset="0"/>
              </a:rPr>
              <a:t>."</a:t>
            </a:r>
          </a:p>
          <a:p>
            <a:endParaRPr lang="de-DE" dirty="0">
              <a:latin typeface="Arial" panose="020B0604020202020204" pitchFamily="34" charset="0"/>
            </a:endParaRPr>
          </a:p>
          <a:p>
            <a:endParaRPr lang="de-DE" sz="1400" dirty="0">
              <a:effectLst/>
              <a:latin typeface="Arial" panose="020B0604020202020204" pitchFamily="34" charset="0"/>
            </a:endParaRPr>
          </a:p>
          <a:p>
            <a:r>
              <a:rPr lang="de-DE" sz="1400" dirty="0">
                <a:effectLst/>
                <a:latin typeface="Arial" panose="020B0604020202020204" pitchFamily="34" charset="0"/>
              </a:rPr>
              <a:t>Brandt/Knauer 1999, zitiert nach Stamer-Brandt, Petra (2005): Projektarbeit in KiTa und Kindergarten, Freiburg, S. 4 </a:t>
            </a:r>
            <a:endParaRPr lang="de-DE" sz="1400" dirty="0"/>
          </a:p>
          <a:p>
            <a:endParaRPr lang="de-DE" dirty="0"/>
          </a:p>
        </p:txBody>
      </p:sp>
    </p:spTree>
    <p:extLst>
      <p:ext uri="{BB962C8B-B14F-4D97-AF65-F5344CB8AC3E}">
        <p14:creationId xmlns:p14="http://schemas.microsoft.com/office/powerpoint/2010/main" val="1599949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D744D-C492-600D-EDEC-8B9CA8B6A099}"/>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83795565-1770-D6F1-3AF6-DC0D1766FB8D}"/>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7EE43451-7E3E-6F38-AD11-0198137DA56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Abgerundetes Rechteck 2">
            <a:extLst>
              <a:ext uri="{FF2B5EF4-FFF2-40B4-BE49-F238E27FC236}">
                <a16:creationId xmlns:a16="http://schemas.microsoft.com/office/drawing/2014/main" id="{4E07BF43-BB5D-7DB7-D0D0-F224F30A0B09}"/>
              </a:ext>
            </a:extLst>
          </p:cNvPr>
          <p:cNvSpPr/>
          <p:nvPr/>
        </p:nvSpPr>
        <p:spPr>
          <a:xfrm>
            <a:off x="493028" y="1640473"/>
            <a:ext cx="3043004" cy="1694363"/>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Projektinitiative</a:t>
            </a:r>
            <a:r>
              <a:rPr lang="de-DE" sz="1800" dirty="0">
                <a:effectLst/>
                <a:latin typeface="Calibri" panose="020F0502020204030204" pitchFamily="34" charset="0"/>
                <a:ea typeface="SimSun" panose="02010600030101010101" pitchFamily="2" charset="-122"/>
                <a:cs typeface="Times New Roman" panose="02020603050405020304" pitchFamily="18" charset="0"/>
              </a:rPr>
              <a:t>: die Themen der Kinder stehen im Vordergrund und müssen in Verbindung mit deren Lebenswirklichkeit stehen.</a:t>
            </a:r>
            <a:endParaRPr lang="de-DE" dirty="0"/>
          </a:p>
        </p:txBody>
      </p:sp>
    </p:spTree>
    <p:extLst>
      <p:ext uri="{BB962C8B-B14F-4D97-AF65-F5344CB8AC3E}">
        <p14:creationId xmlns:p14="http://schemas.microsoft.com/office/powerpoint/2010/main" val="3808202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5DF2-04DD-5EB0-3CED-FA3AC4C7CAFA}"/>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7758DFEC-7A36-FEEC-D4FD-E74FD2FEE831}"/>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165597A9-0939-EA5B-3D2E-EF494817B4D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Abgerundetes Rechteck 2">
            <a:extLst>
              <a:ext uri="{FF2B5EF4-FFF2-40B4-BE49-F238E27FC236}">
                <a16:creationId xmlns:a16="http://schemas.microsoft.com/office/drawing/2014/main" id="{062AD6A9-1FCE-82E1-86C7-AE85881628EA}"/>
              </a:ext>
            </a:extLst>
          </p:cNvPr>
          <p:cNvSpPr/>
          <p:nvPr/>
        </p:nvSpPr>
        <p:spPr>
          <a:xfrm>
            <a:off x="493028" y="1640473"/>
            <a:ext cx="3043004" cy="1694363"/>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Projektinitiative</a:t>
            </a:r>
            <a:r>
              <a:rPr lang="de-DE" sz="1800" dirty="0">
                <a:effectLst/>
                <a:latin typeface="Calibri" panose="020F0502020204030204" pitchFamily="34" charset="0"/>
                <a:ea typeface="SimSun" panose="02010600030101010101" pitchFamily="2" charset="-122"/>
                <a:cs typeface="Times New Roman" panose="02020603050405020304" pitchFamily="18" charset="0"/>
              </a:rPr>
              <a:t>: die Themen der Kinder stehen im Vordergrund und müssen in Verbindung mit deren Lebenswirklichkeit stehen.</a:t>
            </a:r>
            <a:endParaRPr lang="de-DE" dirty="0"/>
          </a:p>
        </p:txBody>
      </p:sp>
      <p:sp>
        <p:nvSpPr>
          <p:cNvPr id="6" name="Abgerundetes Rechteck 5">
            <a:extLst>
              <a:ext uri="{FF2B5EF4-FFF2-40B4-BE49-F238E27FC236}">
                <a16:creationId xmlns:a16="http://schemas.microsoft.com/office/drawing/2014/main" id="{7C6C1C6B-2DF6-868D-C414-0A5288A45A0A}"/>
              </a:ext>
            </a:extLst>
          </p:cNvPr>
          <p:cNvSpPr/>
          <p:nvPr/>
        </p:nvSpPr>
        <p:spPr>
          <a:xfrm>
            <a:off x="531123" y="3618571"/>
            <a:ext cx="3043004" cy="2102682"/>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b="1" dirty="0">
                <a:latin typeface="Calibri" panose="020F0502020204030204" pitchFamily="34" charset="0"/>
                <a:ea typeface="SimSun" panose="02010600030101010101" pitchFamily="2" charset="-122"/>
                <a:cs typeface="Times New Roman" panose="02020603050405020304" pitchFamily="18" charset="0"/>
              </a:rPr>
              <a:t>Projektthemen</a:t>
            </a:r>
            <a:r>
              <a:rPr lang="de-DE" dirty="0">
                <a:latin typeface="Calibri" panose="020F0502020204030204" pitchFamily="34" charset="0"/>
                <a:ea typeface="SimSun" panose="02010600030101010101" pitchFamily="2" charset="-122"/>
                <a:cs typeface="Times New Roman" panose="02020603050405020304" pitchFamily="18" charset="0"/>
              </a:rPr>
              <a:t> lassen vielfältige Perspektiven und Formen der Bearbeitung zu. Die Ziele des Projekts sollen mit den Kindern zusammen festgelegt werden.</a:t>
            </a:r>
            <a:endParaRPr lang="de-DE" dirty="0"/>
          </a:p>
        </p:txBody>
      </p:sp>
    </p:spTree>
    <p:extLst>
      <p:ext uri="{BB962C8B-B14F-4D97-AF65-F5344CB8AC3E}">
        <p14:creationId xmlns:p14="http://schemas.microsoft.com/office/powerpoint/2010/main" val="327844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stretch/>
        </p:blipFill>
        <p:spPr bwMode="auto">
          <a:xfrm>
            <a:off x="578380" y="1776382"/>
            <a:ext cx="7987240" cy="3785733"/>
          </a:xfrm>
          <a:prstGeom prst="rect">
            <a:avLst/>
          </a:prstGeom>
        </p:spPr>
      </p:pic>
      <p:pic>
        <p:nvPicPr>
          <p:cNvPr id="4" name="Grafik 3"/>
          <p:cNvPicPr>
            <a:picLocks noChangeAspect="1"/>
          </p:cNvPicPr>
          <p:nvPr/>
        </p:nvPicPr>
        <p:blipFill>
          <a:blip r:embed="rId4">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4EE0-1D8F-629E-F3AF-1A22DBC155E1}"/>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66E1CAEC-9657-73FC-4195-1D37B7FAF53D}"/>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F1E9FC0B-B960-C87E-3122-0EEAC5B4847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Abgerundetes Rechteck 2">
            <a:extLst>
              <a:ext uri="{FF2B5EF4-FFF2-40B4-BE49-F238E27FC236}">
                <a16:creationId xmlns:a16="http://schemas.microsoft.com/office/drawing/2014/main" id="{382851B9-E57B-2BE3-8519-7EE0AFFB54F7}"/>
              </a:ext>
            </a:extLst>
          </p:cNvPr>
          <p:cNvSpPr/>
          <p:nvPr/>
        </p:nvSpPr>
        <p:spPr>
          <a:xfrm>
            <a:off x="493028" y="1640473"/>
            <a:ext cx="3043004" cy="1694363"/>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Projektinitiative</a:t>
            </a:r>
            <a:r>
              <a:rPr lang="de-DE" sz="1800" dirty="0">
                <a:effectLst/>
                <a:latin typeface="Calibri" panose="020F0502020204030204" pitchFamily="34" charset="0"/>
                <a:ea typeface="SimSun" panose="02010600030101010101" pitchFamily="2" charset="-122"/>
                <a:cs typeface="Times New Roman" panose="02020603050405020304" pitchFamily="18" charset="0"/>
              </a:rPr>
              <a:t>: die Themen der Kinder stehen im Vordergrund und müssen in Verbindung mit deren Lebenswirklichkeit stehen.</a:t>
            </a:r>
            <a:endParaRPr lang="de-DE" dirty="0"/>
          </a:p>
        </p:txBody>
      </p:sp>
      <p:sp>
        <p:nvSpPr>
          <p:cNvPr id="4" name="Abgerundetes Rechteck 3">
            <a:extLst>
              <a:ext uri="{FF2B5EF4-FFF2-40B4-BE49-F238E27FC236}">
                <a16:creationId xmlns:a16="http://schemas.microsoft.com/office/drawing/2014/main" id="{A57E2602-AC15-51C2-9139-4EAB7E7BC345}"/>
              </a:ext>
            </a:extLst>
          </p:cNvPr>
          <p:cNvSpPr/>
          <p:nvPr/>
        </p:nvSpPr>
        <p:spPr>
          <a:xfrm>
            <a:off x="3772723" y="1730020"/>
            <a:ext cx="3722357" cy="1405328"/>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dirty="0">
                <a:latin typeface="Calibri" panose="020F0502020204030204" pitchFamily="34" charset="0"/>
                <a:ea typeface="SimSun" panose="02010600030101010101" pitchFamily="2" charset="-122"/>
                <a:cs typeface="Times New Roman" panose="02020603050405020304" pitchFamily="18" charset="0"/>
              </a:rPr>
              <a:t>Kinder planen, lernen, agieren, forschen, entdecken selbständig und gehen dabei </a:t>
            </a:r>
            <a:r>
              <a:rPr lang="de-DE" b="1" dirty="0">
                <a:latin typeface="Calibri" panose="020F0502020204030204" pitchFamily="34" charset="0"/>
                <a:ea typeface="SimSun" panose="02010600030101010101" pitchFamily="2" charset="-122"/>
                <a:cs typeface="Times New Roman" panose="02020603050405020304" pitchFamily="18" charset="0"/>
              </a:rPr>
              <a:t>eigene Wege</a:t>
            </a:r>
            <a:r>
              <a:rPr lang="de-DE" dirty="0">
                <a:latin typeface="Calibri" panose="020F0502020204030204" pitchFamily="34" charset="0"/>
                <a:ea typeface="SimSun" panose="02010600030101010101" pitchFamily="2" charset="-122"/>
                <a:cs typeface="Times New Roman" panose="02020603050405020304" pitchFamily="18" charset="0"/>
              </a:rPr>
              <a:t>.</a:t>
            </a:r>
            <a:endParaRPr lang="de-DE" dirty="0"/>
          </a:p>
        </p:txBody>
      </p:sp>
      <p:sp>
        <p:nvSpPr>
          <p:cNvPr id="6" name="Abgerundetes Rechteck 5">
            <a:extLst>
              <a:ext uri="{FF2B5EF4-FFF2-40B4-BE49-F238E27FC236}">
                <a16:creationId xmlns:a16="http://schemas.microsoft.com/office/drawing/2014/main" id="{BE244B26-A043-FC15-42E9-BB3F37EFCB41}"/>
              </a:ext>
            </a:extLst>
          </p:cNvPr>
          <p:cNvSpPr/>
          <p:nvPr/>
        </p:nvSpPr>
        <p:spPr>
          <a:xfrm>
            <a:off x="531123" y="3618571"/>
            <a:ext cx="3043004" cy="2102682"/>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b="1" dirty="0">
                <a:latin typeface="Calibri" panose="020F0502020204030204" pitchFamily="34" charset="0"/>
                <a:ea typeface="SimSun" panose="02010600030101010101" pitchFamily="2" charset="-122"/>
                <a:cs typeface="Times New Roman" panose="02020603050405020304" pitchFamily="18" charset="0"/>
              </a:rPr>
              <a:t>Projektthemen</a:t>
            </a:r>
            <a:r>
              <a:rPr lang="de-DE" dirty="0">
                <a:latin typeface="Calibri" panose="020F0502020204030204" pitchFamily="34" charset="0"/>
                <a:ea typeface="SimSun" panose="02010600030101010101" pitchFamily="2" charset="-122"/>
                <a:cs typeface="Times New Roman" panose="02020603050405020304" pitchFamily="18" charset="0"/>
              </a:rPr>
              <a:t> lassen vielfältige Perspektiven und Formen der Bearbeitung zu. Die Ziele des Projekts sollen mit den Kindern zusammen festgelegt werden.</a:t>
            </a:r>
            <a:endParaRPr lang="de-DE" dirty="0"/>
          </a:p>
        </p:txBody>
      </p:sp>
    </p:spTree>
    <p:extLst>
      <p:ext uri="{BB962C8B-B14F-4D97-AF65-F5344CB8AC3E}">
        <p14:creationId xmlns:p14="http://schemas.microsoft.com/office/powerpoint/2010/main" val="2603565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81EA-7A83-294B-B0B8-414CACF6B237}"/>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5562659A-2BD1-DD1D-E698-760C3622C2F8}"/>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EFAC90FF-945D-76DC-F35B-2A8999F452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3" name="Abgerundetes Rechteck 2">
            <a:extLst>
              <a:ext uri="{FF2B5EF4-FFF2-40B4-BE49-F238E27FC236}">
                <a16:creationId xmlns:a16="http://schemas.microsoft.com/office/drawing/2014/main" id="{A2BF7E75-792B-33B4-27DD-6F83D9B81236}"/>
              </a:ext>
            </a:extLst>
          </p:cNvPr>
          <p:cNvSpPr/>
          <p:nvPr/>
        </p:nvSpPr>
        <p:spPr>
          <a:xfrm>
            <a:off x="493028" y="1640473"/>
            <a:ext cx="3043004" cy="1694363"/>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Projektinitiative</a:t>
            </a:r>
            <a:r>
              <a:rPr lang="de-DE" sz="1800" dirty="0">
                <a:effectLst/>
                <a:latin typeface="Calibri" panose="020F0502020204030204" pitchFamily="34" charset="0"/>
                <a:ea typeface="SimSun" panose="02010600030101010101" pitchFamily="2" charset="-122"/>
                <a:cs typeface="Times New Roman" panose="02020603050405020304" pitchFamily="18" charset="0"/>
              </a:rPr>
              <a:t>: die Themen der Kinder stehen im Vordergrund und müssen in Verbindung mit deren Lebenswirklichkeit stehen.</a:t>
            </a:r>
            <a:endParaRPr lang="de-DE" dirty="0"/>
          </a:p>
        </p:txBody>
      </p:sp>
      <p:sp>
        <p:nvSpPr>
          <p:cNvPr id="4" name="Abgerundetes Rechteck 3">
            <a:extLst>
              <a:ext uri="{FF2B5EF4-FFF2-40B4-BE49-F238E27FC236}">
                <a16:creationId xmlns:a16="http://schemas.microsoft.com/office/drawing/2014/main" id="{F5577AFC-BC80-F617-3DFF-59BA30805B6D}"/>
              </a:ext>
            </a:extLst>
          </p:cNvPr>
          <p:cNvSpPr/>
          <p:nvPr/>
        </p:nvSpPr>
        <p:spPr>
          <a:xfrm>
            <a:off x="3772723" y="1730020"/>
            <a:ext cx="3722357" cy="1405328"/>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dirty="0">
                <a:latin typeface="Calibri" panose="020F0502020204030204" pitchFamily="34" charset="0"/>
                <a:ea typeface="SimSun" panose="02010600030101010101" pitchFamily="2" charset="-122"/>
                <a:cs typeface="Times New Roman" panose="02020603050405020304" pitchFamily="18" charset="0"/>
              </a:rPr>
              <a:t>Kinder planen, lernen, agieren, forschen, entdecken selbständig und gehen dabei </a:t>
            </a:r>
            <a:r>
              <a:rPr lang="de-DE" b="1" dirty="0">
                <a:latin typeface="Calibri" panose="020F0502020204030204" pitchFamily="34" charset="0"/>
                <a:ea typeface="SimSun" panose="02010600030101010101" pitchFamily="2" charset="-122"/>
                <a:cs typeface="Times New Roman" panose="02020603050405020304" pitchFamily="18" charset="0"/>
              </a:rPr>
              <a:t>eigene Wege</a:t>
            </a:r>
            <a:r>
              <a:rPr lang="de-DE" dirty="0">
                <a:latin typeface="Calibri" panose="020F0502020204030204" pitchFamily="34" charset="0"/>
                <a:ea typeface="SimSun" panose="02010600030101010101" pitchFamily="2" charset="-122"/>
                <a:cs typeface="Times New Roman" panose="02020603050405020304" pitchFamily="18" charset="0"/>
              </a:rPr>
              <a:t>.</a:t>
            </a:r>
            <a:endParaRPr lang="de-DE" dirty="0"/>
          </a:p>
        </p:txBody>
      </p:sp>
      <p:sp>
        <p:nvSpPr>
          <p:cNvPr id="6" name="Abgerundetes Rechteck 5">
            <a:extLst>
              <a:ext uri="{FF2B5EF4-FFF2-40B4-BE49-F238E27FC236}">
                <a16:creationId xmlns:a16="http://schemas.microsoft.com/office/drawing/2014/main" id="{F5A241FA-A871-A51C-3F9C-CE4293A7E27A}"/>
              </a:ext>
            </a:extLst>
          </p:cNvPr>
          <p:cNvSpPr/>
          <p:nvPr/>
        </p:nvSpPr>
        <p:spPr>
          <a:xfrm>
            <a:off x="531123" y="3618571"/>
            <a:ext cx="3043004" cy="2102682"/>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b="1" dirty="0">
                <a:latin typeface="Calibri" panose="020F0502020204030204" pitchFamily="34" charset="0"/>
                <a:ea typeface="SimSun" panose="02010600030101010101" pitchFamily="2" charset="-122"/>
                <a:cs typeface="Times New Roman" panose="02020603050405020304" pitchFamily="18" charset="0"/>
              </a:rPr>
              <a:t>Projektthemen</a:t>
            </a:r>
            <a:r>
              <a:rPr lang="de-DE" dirty="0">
                <a:latin typeface="Calibri" panose="020F0502020204030204" pitchFamily="34" charset="0"/>
                <a:ea typeface="SimSun" panose="02010600030101010101" pitchFamily="2" charset="-122"/>
                <a:cs typeface="Times New Roman" panose="02020603050405020304" pitchFamily="18" charset="0"/>
              </a:rPr>
              <a:t> lassen vielfältige Perspektiven und Formen der Bearbeitung zu. Die Ziele des Projekts sollen mit den Kindern zusammen festgelegt werden.</a:t>
            </a:r>
            <a:endParaRPr lang="de-DE" dirty="0"/>
          </a:p>
        </p:txBody>
      </p:sp>
      <p:sp>
        <p:nvSpPr>
          <p:cNvPr id="7" name="Abgerundetes Rechteck 6">
            <a:extLst>
              <a:ext uri="{FF2B5EF4-FFF2-40B4-BE49-F238E27FC236}">
                <a16:creationId xmlns:a16="http://schemas.microsoft.com/office/drawing/2014/main" id="{699FCAE9-EE72-6DA0-BF42-0ED820916A53}"/>
              </a:ext>
            </a:extLst>
          </p:cNvPr>
          <p:cNvSpPr/>
          <p:nvPr/>
        </p:nvSpPr>
        <p:spPr>
          <a:xfrm>
            <a:off x="3772724" y="3444334"/>
            <a:ext cx="3722358" cy="1607351"/>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nSpc>
                <a:spcPct val="115000"/>
              </a:lnSpc>
              <a:spcAft>
                <a:spcPts val="1000"/>
              </a:spcAft>
            </a:pPr>
            <a:r>
              <a:rPr lang="de-DE" dirty="0">
                <a:latin typeface="Calibri" panose="020F0502020204030204" pitchFamily="34" charset="0"/>
                <a:ea typeface="SimSun" panose="02010600030101010101" pitchFamily="2" charset="-122"/>
                <a:cs typeface="Times New Roman" panose="02020603050405020304" pitchFamily="18" charset="0"/>
              </a:rPr>
              <a:t>Es erfordert Mut, Toleranz und </a:t>
            </a:r>
            <a:r>
              <a:rPr lang="de-DE" b="1" dirty="0">
                <a:latin typeface="Calibri" panose="020F0502020204030204" pitchFamily="34" charset="0"/>
                <a:ea typeface="SimSun" panose="02010600030101010101" pitchFamily="2" charset="-122"/>
                <a:cs typeface="Times New Roman" panose="02020603050405020304" pitchFamily="18" charset="0"/>
              </a:rPr>
              <a:t>Offenhei</a:t>
            </a:r>
            <a:r>
              <a:rPr lang="de-DE" dirty="0">
                <a:latin typeface="Calibri" panose="020F0502020204030204" pitchFamily="34" charset="0"/>
                <a:ea typeface="SimSun" panose="02010600030101010101" pitchFamily="2" charset="-122"/>
                <a:cs typeface="Times New Roman" panose="02020603050405020304" pitchFamily="18" charset="0"/>
              </a:rPr>
              <a:t>t von den pädagogischen Fachkräften. Nicht das Ergebnis, sondern der </a:t>
            </a:r>
            <a:r>
              <a:rPr lang="de-DE" b="1" dirty="0">
                <a:latin typeface="Calibri" panose="020F0502020204030204" pitchFamily="34" charset="0"/>
                <a:ea typeface="SimSun" panose="02010600030101010101" pitchFamily="2" charset="-122"/>
                <a:cs typeface="Times New Roman" panose="02020603050405020304" pitchFamily="18" charset="0"/>
              </a:rPr>
              <a:t>Prozess</a:t>
            </a:r>
            <a:r>
              <a:rPr lang="de-DE" dirty="0">
                <a:latin typeface="Calibri" panose="020F0502020204030204" pitchFamily="34" charset="0"/>
                <a:ea typeface="SimSun" panose="02010600030101010101" pitchFamily="2" charset="-122"/>
                <a:cs typeface="Times New Roman" panose="02020603050405020304" pitchFamily="18" charset="0"/>
              </a:rPr>
              <a:t> steht im Vordergrund.</a:t>
            </a:r>
            <a:endParaRPr lang="de-DE" dirty="0"/>
          </a:p>
        </p:txBody>
      </p:sp>
      <p:sp>
        <p:nvSpPr>
          <p:cNvPr id="8" name="Abgerundetes Rechteck 7">
            <a:extLst>
              <a:ext uri="{FF2B5EF4-FFF2-40B4-BE49-F238E27FC236}">
                <a16:creationId xmlns:a16="http://schemas.microsoft.com/office/drawing/2014/main" id="{342691AD-A762-7CCC-758A-A412DC7465C4}"/>
              </a:ext>
            </a:extLst>
          </p:cNvPr>
          <p:cNvSpPr/>
          <p:nvPr/>
        </p:nvSpPr>
        <p:spPr>
          <a:xfrm>
            <a:off x="5569875" y="5247623"/>
            <a:ext cx="1379095" cy="947259"/>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
        <p:nvSpPr>
          <p:cNvPr id="9" name="Abgerundetes Rechteck 8">
            <a:extLst>
              <a:ext uri="{FF2B5EF4-FFF2-40B4-BE49-F238E27FC236}">
                <a16:creationId xmlns:a16="http://schemas.microsoft.com/office/drawing/2014/main" id="{65791EF2-5B03-2D4A-C10A-672DC899BCB5}"/>
              </a:ext>
            </a:extLst>
          </p:cNvPr>
          <p:cNvSpPr/>
          <p:nvPr/>
        </p:nvSpPr>
        <p:spPr>
          <a:xfrm>
            <a:off x="8061581" y="5928953"/>
            <a:ext cx="622327" cy="531857"/>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
        <p:nvSpPr>
          <p:cNvPr id="10" name="Abgerundetes Rechteck 9">
            <a:extLst>
              <a:ext uri="{FF2B5EF4-FFF2-40B4-BE49-F238E27FC236}">
                <a16:creationId xmlns:a16="http://schemas.microsoft.com/office/drawing/2014/main" id="{9AA80816-AB6A-AD53-493B-6FAFECD606FA}"/>
              </a:ext>
            </a:extLst>
          </p:cNvPr>
          <p:cNvSpPr/>
          <p:nvPr/>
        </p:nvSpPr>
        <p:spPr>
          <a:xfrm>
            <a:off x="7052921" y="5642406"/>
            <a:ext cx="904709" cy="676990"/>
          </a:xfrm>
          <a:prstGeom prst="roundRect">
            <a:avLst/>
          </a:prstGeom>
          <a:gradFill flip="none" rotWithShape="1">
            <a:gsLst>
              <a:gs pos="0">
                <a:schemeClr val="accent4">
                  <a:tint val="55000"/>
                  <a:satMod val="130000"/>
                  <a:tint val="66000"/>
                  <a:satMod val="160000"/>
                </a:schemeClr>
              </a:gs>
              <a:gs pos="50000">
                <a:schemeClr val="accent4">
                  <a:tint val="55000"/>
                  <a:satMod val="130000"/>
                  <a:tint val="44500"/>
                  <a:satMod val="160000"/>
                </a:schemeClr>
              </a:gs>
              <a:gs pos="100000">
                <a:schemeClr val="accent4">
                  <a:tint val="55000"/>
                  <a:satMod val="130000"/>
                  <a:tint val="23500"/>
                  <a:satMod val="160000"/>
                </a:schemeClr>
              </a:gs>
            </a:gsLst>
            <a:path path="circle">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152016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E864E-3743-8CAC-23CB-07241E539995}"/>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193B93B1-23E1-C2C1-E79F-AF928551AC8A}"/>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0D58E731-DF49-ECAD-3B25-3B292E8C26C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4" name="Grafik 3" descr="Ein Bild, das Screenshot, Design enthält.&#10;&#10;Automatisch generierte Beschreibung">
            <a:extLst>
              <a:ext uri="{FF2B5EF4-FFF2-40B4-BE49-F238E27FC236}">
                <a16:creationId xmlns:a16="http://schemas.microsoft.com/office/drawing/2014/main" id="{711A17A3-39EB-F265-B193-82196DD67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
        <p:nvSpPr>
          <p:cNvPr id="6" name="Würfel 5">
            <a:extLst>
              <a:ext uri="{FF2B5EF4-FFF2-40B4-BE49-F238E27FC236}">
                <a16:creationId xmlns:a16="http://schemas.microsoft.com/office/drawing/2014/main" id="{0D4144F8-A6CD-746F-33F1-D8F1C0176CD2}"/>
              </a:ext>
            </a:extLst>
          </p:cNvPr>
          <p:cNvSpPr/>
          <p:nvPr/>
        </p:nvSpPr>
        <p:spPr>
          <a:xfrm>
            <a:off x="536228" y="3845610"/>
            <a:ext cx="1955596" cy="628635"/>
          </a:xfrm>
          <a:prstGeom prst="cub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err="1"/>
              <a:t>Kindorientierung</a:t>
            </a:r>
            <a:endParaRPr lang="de-DE" dirty="0"/>
          </a:p>
        </p:txBody>
      </p:sp>
      <p:sp>
        <p:nvSpPr>
          <p:cNvPr id="13" name="Textfeld 12">
            <a:extLst>
              <a:ext uri="{FF2B5EF4-FFF2-40B4-BE49-F238E27FC236}">
                <a16:creationId xmlns:a16="http://schemas.microsoft.com/office/drawing/2014/main" id="{6FC637EE-219D-C962-569F-1363BE654F7E}"/>
              </a:ext>
            </a:extLst>
          </p:cNvPr>
          <p:cNvSpPr txBox="1"/>
          <p:nvPr/>
        </p:nvSpPr>
        <p:spPr>
          <a:xfrm>
            <a:off x="907525" y="1608460"/>
            <a:ext cx="7180185" cy="5731569"/>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Projektprinzipien</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Sie stellen Gütekriterien für ein Projekt dar und werden stets „quer“ mitgedacht</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Projektprinzipien dienen als Gradmesser in dem laufenden Projekt und als Reflexionsgrundlage.  Z.B:</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endParaRPr lang="de-DE" dirty="0"/>
          </a:p>
          <a:p>
            <a:pPr>
              <a:lnSpc>
                <a:spcPct val="115000"/>
              </a:lnSpc>
              <a:spcAft>
                <a:spcPts val="1000"/>
              </a:spcAft>
            </a:pPr>
            <a:endParaRPr lang="de-DE" sz="1200" dirty="0"/>
          </a:p>
          <a:p>
            <a:pPr>
              <a:lnSpc>
                <a:spcPct val="115000"/>
              </a:lnSpc>
              <a:spcAft>
                <a:spcPts val="1000"/>
              </a:spcAft>
            </a:pPr>
            <a:r>
              <a:rPr lang="de-DE" sz="1200" dirty="0"/>
              <a:t>aus Textor, Martin R. (o.J.): Projektarbeit im Kindergarten, Norderstedt, S. 16 ff: </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sz="1800" b="1"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28316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C0EAD-3380-4F4F-775E-677BCCBA6DB9}"/>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FCF1ED6E-47F5-033A-D8E4-5C7AB2CB6CD4}"/>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1EA1EC5A-349F-223F-0832-AD75CA59DF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4" name="Grafik 3" descr="Ein Bild, das Screenshot, Design enthält.&#10;&#10;Automatisch generierte Beschreibung">
            <a:extLst>
              <a:ext uri="{FF2B5EF4-FFF2-40B4-BE49-F238E27FC236}">
                <a16:creationId xmlns:a16="http://schemas.microsoft.com/office/drawing/2014/main" id="{90C01BC1-E020-FA23-701E-313B893B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
        <p:nvSpPr>
          <p:cNvPr id="6" name="Würfel 5">
            <a:extLst>
              <a:ext uri="{FF2B5EF4-FFF2-40B4-BE49-F238E27FC236}">
                <a16:creationId xmlns:a16="http://schemas.microsoft.com/office/drawing/2014/main" id="{AFE8FF4F-08FA-8575-7B1D-527C65D57428}"/>
              </a:ext>
            </a:extLst>
          </p:cNvPr>
          <p:cNvSpPr/>
          <p:nvPr/>
        </p:nvSpPr>
        <p:spPr>
          <a:xfrm>
            <a:off x="536228" y="3845610"/>
            <a:ext cx="1955596" cy="628635"/>
          </a:xfrm>
          <a:prstGeom prst="cub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err="1"/>
              <a:t>Kindorientierung</a:t>
            </a:r>
            <a:endParaRPr lang="de-DE" dirty="0"/>
          </a:p>
        </p:txBody>
      </p:sp>
      <p:sp>
        <p:nvSpPr>
          <p:cNvPr id="7" name="Würfel 6">
            <a:extLst>
              <a:ext uri="{FF2B5EF4-FFF2-40B4-BE49-F238E27FC236}">
                <a16:creationId xmlns:a16="http://schemas.microsoft.com/office/drawing/2014/main" id="{2965363B-803B-391C-A115-2A8C07AAFED8}"/>
              </a:ext>
            </a:extLst>
          </p:cNvPr>
          <p:cNvSpPr/>
          <p:nvPr/>
        </p:nvSpPr>
        <p:spPr>
          <a:xfrm>
            <a:off x="1125037" y="4852013"/>
            <a:ext cx="1955596" cy="628635"/>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Partizipation</a:t>
            </a:r>
          </a:p>
        </p:txBody>
      </p:sp>
      <p:sp>
        <p:nvSpPr>
          <p:cNvPr id="9" name="Würfel 8">
            <a:extLst>
              <a:ext uri="{FF2B5EF4-FFF2-40B4-BE49-F238E27FC236}">
                <a16:creationId xmlns:a16="http://schemas.microsoft.com/office/drawing/2014/main" id="{ADF10F1E-B0A3-B9FA-377B-FA64A359D568}"/>
              </a:ext>
            </a:extLst>
          </p:cNvPr>
          <p:cNvSpPr/>
          <p:nvPr/>
        </p:nvSpPr>
        <p:spPr>
          <a:xfrm>
            <a:off x="3859655" y="5060312"/>
            <a:ext cx="1955596" cy="628635"/>
          </a:xfrm>
          <a:prstGeom prst="cub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Öffnung</a:t>
            </a:r>
          </a:p>
        </p:txBody>
      </p:sp>
      <p:sp>
        <p:nvSpPr>
          <p:cNvPr id="12" name="Textfeld 11">
            <a:extLst>
              <a:ext uri="{FF2B5EF4-FFF2-40B4-BE49-F238E27FC236}">
                <a16:creationId xmlns:a16="http://schemas.microsoft.com/office/drawing/2014/main" id="{0A862430-FAAF-D3F8-8CA4-9F6D4DFB563C}"/>
              </a:ext>
            </a:extLst>
          </p:cNvPr>
          <p:cNvSpPr txBox="1"/>
          <p:nvPr/>
        </p:nvSpPr>
        <p:spPr>
          <a:xfrm>
            <a:off x="907525" y="1608460"/>
            <a:ext cx="7180185" cy="5731569"/>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Projektprinzipien</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Sie stellen Gütekriterien für ein Projekt dar und werden stets „quer“ mitgedacht</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Projektprinzipien dienen als Gradmesser in dem laufenden Projekt und als Reflexionsgrundlage.  Z.B:</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endParaRPr lang="de-DE" dirty="0"/>
          </a:p>
          <a:p>
            <a:pPr>
              <a:lnSpc>
                <a:spcPct val="115000"/>
              </a:lnSpc>
              <a:spcAft>
                <a:spcPts val="1000"/>
              </a:spcAft>
            </a:pPr>
            <a:endParaRPr lang="de-DE" sz="1200" dirty="0"/>
          </a:p>
          <a:p>
            <a:pPr>
              <a:lnSpc>
                <a:spcPct val="115000"/>
              </a:lnSpc>
              <a:spcAft>
                <a:spcPts val="1000"/>
              </a:spcAft>
            </a:pPr>
            <a:r>
              <a:rPr lang="de-DE" sz="1200" dirty="0"/>
              <a:t>aus Textor, Martin R. (o.J.): Projektarbeit im Kindergarten, Norderstedt, S. 16 ff: </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sz="1800" b="1"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0820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59896-4698-6CC5-D437-E9A92D321D9F}"/>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EFEF2BCD-036C-FD68-D8E9-BC406CD8B6E5}"/>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B3A94F1C-E861-F393-F239-4DECA65FC3A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C575F0C4-064F-C04C-84C7-9F0B7D110811}"/>
              </a:ext>
            </a:extLst>
          </p:cNvPr>
          <p:cNvSpPr txBox="1"/>
          <p:nvPr/>
        </p:nvSpPr>
        <p:spPr>
          <a:xfrm>
            <a:off x="907525" y="1608460"/>
            <a:ext cx="7180185" cy="5731569"/>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Projektprinzipien</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Sie stellen Gütekriterien für ein Projekt dar und werden stets „quer“ mitgedacht</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Projektprinzipien dienen als Gradmesser in dem laufenden Projekt und als Reflexionsgrundlage.  Z.B:</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endParaRPr lang="de-DE" dirty="0"/>
          </a:p>
          <a:p>
            <a:pPr>
              <a:lnSpc>
                <a:spcPct val="115000"/>
              </a:lnSpc>
              <a:spcAft>
                <a:spcPts val="1000"/>
              </a:spcAft>
            </a:pPr>
            <a:endParaRPr lang="de-DE" sz="1200" dirty="0"/>
          </a:p>
          <a:p>
            <a:pPr>
              <a:lnSpc>
                <a:spcPct val="115000"/>
              </a:lnSpc>
              <a:spcAft>
                <a:spcPts val="1000"/>
              </a:spcAft>
            </a:pPr>
            <a:r>
              <a:rPr lang="de-DE" sz="1200" dirty="0"/>
              <a:t>aus Textor, Martin R. (o.J.): Projektarbeit im Kindergarten, Norderstedt, S. 16 ff: </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sz="18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Grafik 3" descr="Ein Bild, das Screenshot, Design enthält.&#10;&#10;Automatisch generierte Beschreibung">
            <a:extLst>
              <a:ext uri="{FF2B5EF4-FFF2-40B4-BE49-F238E27FC236}">
                <a16:creationId xmlns:a16="http://schemas.microsoft.com/office/drawing/2014/main" id="{1910B1AC-D674-814A-28EB-7C893B48A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
        <p:nvSpPr>
          <p:cNvPr id="6" name="Würfel 5">
            <a:extLst>
              <a:ext uri="{FF2B5EF4-FFF2-40B4-BE49-F238E27FC236}">
                <a16:creationId xmlns:a16="http://schemas.microsoft.com/office/drawing/2014/main" id="{52A7AF0B-3A27-D2F6-0C9B-1EA9858029EC}"/>
              </a:ext>
            </a:extLst>
          </p:cNvPr>
          <p:cNvSpPr/>
          <p:nvPr/>
        </p:nvSpPr>
        <p:spPr>
          <a:xfrm>
            <a:off x="536228" y="3845610"/>
            <a:ext cx="1955596" cy="628635"/>
          </a:xfrm>
          <a:prstGeom prst="cub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err="1"/>
              <a:t>Kindorientierung</a:t>
            </a:r>
            <a:endParaRPr lang="de-DE" dirty="0"/>
          </a:p>
        </p:txBody>
      </p:sp>
      <p:sp>
        <p:nvSpPr>
          <p:cNvPr id="7" name="Würfel 6">
            <a:extLst>
              <a:ext uri="{FF2B5EF4-FFF2-40B4-BE49-F238E27FC236}">
                <a16:creationId xmlns:a16="http://schemas.microsoft.com/office/drawing/2014/main" id="{197FD162-9369-A2BA-4FA1-C8E48F66465E}"/>
              </a:ext>
            </a:extLst>
          </p:cNvPr>
          <p:cNvSpPr/>
          <p:nvPr/>
        </p:nvSpPr>
        <p:spPr>
          <a:xfrm>
            <a:off x="1125037" y="4852013"/>
            <a:ext cx="1955596" cy="628635"/>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Partizipation</a:t>
            </a:r>
          </a:p>
        </p:txBody>
      </p:sp>
      <p:sp>
        <p:nvSpPr>
          <p:cNvPr id="9" name="Würfel 8">
            <a:extLst>
              <a:ext uri="{FF2B5EF4-FFF2-40B4-BE49-F238E27FC236}">
                <a16:creationId xmlns:a16="http://schemas.microsoft.com/office/drawing/2014/main" id="{2BC86BD9-144E-B511-9911-723B71184140}"/>
              </a:ext>
            </a:extLst>
          </p:cNvPr>
          <p:cNvSpPr/>
          <p:nvPr/>
        </p:nvSpPr>
        <p:spPr>
          <a:xfrm>
            <a:off x="3859655" y="5060312"/>
            <a:ext cx="1955596" cy="628635"/>
          </a:xfrm>
          <a:prstGeom prst="cub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Öffnung</a:t>
            </a:r>
          </a:p>
        </p:txBody>
      </p:sp>
      <p:sp>
        <p:nvSpPr>
          <p:cNvPr id="10" name="Würfel 9">
            <a:extLst>
              <a:ext uri="{FF2B5EF4-FFF2-40B4-BE49-F238E27FC236}">
                <a16:creationId xmlns:a16="http://schemas.microsoft.com/office/drawing/2014/main" id="{6BE2E233-BA2F-DD78-3CB7-91AB68880F5F}"/>
              </a:ext>
            </a:extLst>
          </p:cNvPr>
          <p:cNvSpPr/>
          <p:nvPr/>
        </p:nvSpPr>
        <p:spPr>
          <a:xfrm>
            <a:off x="3167885" y="3726959"/>
            <a:ext cx="1955596" cy="747286"/>
          </a:xfrm>
          <a:prstGeom prst="cub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Methodische Offenheit</a:t>
            </a:r>
          </a:p>
        </p:txBody>
      </p:sp>
    </p:spTree>
    <p:extLst>
      <p:ext uri="{BB962C8B-B14F-4D97-AF65-F5344CB8AC3E}">
        <p14:creationId xmlns:p14="http://schemas.microsoft.com/office/powerpoint/2010/main" val="562952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BB40-C245-8481-0750-E4FE3E0F01DD}"/>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B0B68743-7CFD-666C-7987-6621FEB38546}"/>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18E48024-F97C-66EC-41D6-8C9D8D505DA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4" name="Grafik 3" descr="Ein Bild, das Screenshot, Design enthält.&#10;&#10;Automatisch generierte Beschreibung">
            <a:extLst>
              <a:ext uri="{FF2B5EF4-FFF2-40B4-BE49-F238E27FC236}">
                <a16:creationId xmlns:a16="http://schemas.microsoft.com/office/drawing/2014/main" id="{5E44FAF2-725D-35F7-479D-0A6D5DA7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
        <p:nvSpPr>
          <p:cNvPr id="6" name="Würfel 5">
            <a:extLst>
              <a:ext uri="{FF2B5EF4-FFF2-40B4-BE49-F238E27FC236}">
                <a16:creationId xmlns:a16="http://schemas.microsoft.com/office/drawing/2014/main" id="{BBC550D0-32C8-6A4E-6AAC-50C3782302CA}"/>
              </a:ext>
            </a:extLst>
          </p:cNvPr>
          <p:cNvSpPr/>
          <p:nvPr/>
        </p:nvSpPr>
        <p:spPr>
          <a:xfrm>
            <a:off x="536228" y="3845610"/>
            <a:ext cx="1955596" cy="628635"/>
          </a:xfrm>
          <a:prstGeom prst="cub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err="1"/>
              <a:t>Kindorientierung</a:t>
            </a:r>
            <a:endParaRPr lang="de-DE" dirty="0"/>
          </a:p>
        </p:txBody>
      </p:sp>
      <p:sp>
        <p:nvSpPr>
          <p:cNvPr id="7" name="Würfel 6">
            <a:extLst>
              <a:ext uri="{FF2B5EF4-FFF2-40B4-BE49-F238E27FC236}">
                <a16:creationId xmlns:a16="http://schemas.microsoft.com/office/drawing/2014/main" id="{F0B79790-1F0C-098F-9E48-8D075A3FBC35}"/>
              </a:ext>
            </a:extLst>
          </p:cNvPr>
          <p:cNvSpPr/>
          <p:nvPr/>
        </p:nvSpPr>
        <p:spPr>
          <a:xfrm>
            <a:off x="1125037" y="4852013"/>
            <a:ext cx="1955596" cy="628635"/>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Partizipation</a:t>
            </a:r>
          </a:p>
        </p:txBody>
      </p:sp>
      <p:sp>
        <p:nvSpPr>
          <p:cNvPr id="8" name="Würfel 7">
            <a:extLst>
              <a:ext uri="{FF2B5EF4-FFF2-40B4-BE49-F238E27FC236}">
                <a16:creationId xmlns:a16="http://schemas.microsoft.com/office/drawing/2014/main" id="{6338222D-0E9C-4C80-E18E-6D44451CD65E}"/>
              </a:ext>
            </a:extLst>
          </p:cNvPr>
          <p:cNvSpPr/>
          <p:nvPr/>
        </p:nvSpPr>
        <p:spPr>
          <a:xfrm>
            <a:off x="5799542" y="3600980"/>
            <a:ext cx="1955596" cy="628635"/>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dirty="0"/>
              <a:t>Selbsttätigkeit</a:t>
            </a:r>
          </a:p>
        </p:txBody>
      </p:sp>
      <p:sp>
        <p:nvSpPr>
          <p:cNvPr id="9" name="Würfel 8">
            <a:extLst>
              <a:ext uri="{FF2B5EF4-FFF2-40B4-BE49-F238E27FC236}">
                <a16:creationId xmlns:a16="http://schemas.microsoft.com/office/drawing/2014/main" id="{40075763-39FF-C486-981D-8AD35B316054}"/>
              </a:ext>
            </a:extLst>
          </p:cNvPr>
          <p:cNvSpPr/>
          <p:nvPr/>
        </p:nvSpPr>
        <p:spPr>
          <a:xfrm>
            <a:off x="3859655" y="5060312"/>
            <a:ext cx="1955596" cy="628635"/>
          </a:xfrm>
          <a:prstGeom prst="cub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Öffnung</a:t>
            </a:r>
          </a:p>
        </p:txBody>
      </p:sp>
      <p:sp>
        <p:nvSpPr>
          <p:cNvPr id="10" name="Würfel 9">
            <a:extLst>
              <a:ext uri="{FF2B5EF4-FFF2-40B4-BE49-F238E27FC236}">
                <a16:creationId xmlns:a16="http://schemas.microsoft.com/office/drawing/2014/main" id="{F1F0E5AE-2957-CB18-E85A-B48947140671}"/>
              </a:ext>
            </a:extLst>
          </p:cNvPr>
          <p:cNvSpPr/>
          <p:nvPr/>
        </p:nvSpPr>
        <p:spPr>
          <a:xfrm>
            <a:off x="3167885" y="3726959"/>
            <a:ext cx="1955596" cy="747286"/>
          </a:xfrm>
          <a:prstGeom prst="cub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Methodische Offenheit</a:t>
            </a:r>
          </a:p>
        </p:txBody>
      </p:sp>
      <p:sp>
        <p:nvSpPr>
          <p:cNvPr id="11" name="Würfel 10">
            <a:extLst>
              <a:ext uri="{FF2B5EF4-FFF2-40B4-BE49-F238E27FC236}">
                <a16:creationId xmlns:a16="http://schemas.microsoft.com/office/drawing/2014/main" id="{9B1BB233-3359-3FDD-41EA-C3FA6227A08D}"/>
              </a:ext>
            </a:extLst>
          </p:cNvPr>
          <p:cNvSpPr/>
          <p:nvPr/>
        </p:nvSpPr>
        <p:spPr>
          <a:xfrm>
            <a:off x="6446856" y="4657072"/>
            <a:ext cx="1955596" cy="628635"/>
          </a:xfrm>
          <a:prstGeom prst="cub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 viele mehr</a:t>
            </a:r>
          </a:p>
        </p:txBody>
      </p:sp>
      <p:sp>
        <p:nvSpPr>
          <p:cNvPr id="3" name="Textfeld 2">
            <a:extLst>
              <a:ext uri="{FF2B5EF4-FFF2-40B4-BE49-F238E27FC236}">
                <a16:creationId xmlns:a16="http://schemas.microsoft.com/office/drawing/2014/main" id="{5A378657-474F-9E18-2B96-2DBD557229B2}"/>
              </a:ext>
            </a:extLst>
          </p:cNvPr>
          <p:cNvSpPr txBox="1"/>
          <p:nvPr/>
        </p:nvSpPr>
        <p:spPr>
          <a:xfrm>
            <a:off x="907525" y="1608460"/>
            <a:ext cx="7180185" cy="5731569"/>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Projektprinzipien</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Sie stellen Gütekriterien für ein Projekt dar und werden stets „quer“ mitgedacht</a:t>
            </a:r>
          </a:p>
          <a:p>
            <a:pPr marL="285750" indent="-285750">
              <a:lnSpc>
                <a:spcPct val="115000"/>
              </a:lnSpc>
              <a:spcAft>
                <a:spcPts val="1000"/>
              </a:spcAft>
              <a:buFontTx/>
              <a:buChar char="-"/>
            </a:pPr>
            <a:r>
              <a:rPr lang="de-DE" dirty="0">
                <a:latin typeface="Calibri" panose="020F0502020204030204" pitchFamily="34" charset="0"/>
                <a:ea typeface="SimSun" panose="02010600030101010101" pitchFamily="2" charset="-122"/>
                <a:cs typeface="Times New Roman" panose="02020603050405020304" pitchFamily="18" charset="0"/>
              </a:rPr>
              <a:t>Projektprinzipien dienen als Gradmesser in dem laufenden Projekt und als Reflexionsgrundlage.  Z.B:</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endParaRPr lang="de-DE" dirty="0"/>
          </a:p>
          <a:p>
            <a:pPr>
              <a:lnSpc>
                <a:spcPct val="115000"/>
              </a:lnSpc>
              <a:spcAft>
                <a:spcPts val="1000"/>
              </a:spcAft>
            </a:pPr>
            <a:endParaRPr lang="de-DE" sz="1200" dirty="0"/>
          </a:p>
          <a:p>
            <a:pPr>
              <a:lnSpc>
                <a:spcPct val="115000"/>
              </a:lnSpc>
              <a:spcAft>
                <a:spcPts val="1000"/>
              </a:spcAft>
            </a:pPr>
            <a:r>
              <a:rPr lang="de-DE" sz="1200" dirty="0"/>
              <a:t>aus Textor, Martin R. (o.J.): Projektarbeit im Kindergarten, Norderstedt, S. 16 ff: </a:t>
            </a:r>
          </a:p>
          <a:p>
            <a:pPr marL="285750" indent="-285750">
              <a:lnSpc>
                <a:spcPct val="115000"/>
              </a:lnSpc>
              <a:spcAft>
                <a:spcPts val="1000"/>
              </a:spcAft>
              <a:buFontTx/>
              <a:buChar char="-"/>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Tx/>
              <a:buChar char="-"/>
            </a:pPr>
            <a:endParaRPr lang="de-DE" sz="1800" b="1"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51990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D918-7B83-E1C0-FAA3-1298585F36BE}"/>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89264026-DF4B-287C-FE3B-70F121939B25}"/>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C96F3AF2-5884-A905-6CA8-364418D77EC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047FF974-7BF1-6C3B-6F00-49F00FF71224}"/>
              </a:ext>
            </a:extLst>
          </p:cNvPr>
          <p:cNvSpPr txBox="1"/>
          <p:nvPr/>
        </p:nvSpPr>
        <p:spPr>
          <a:xfrm>
            <a:off x="840586" y="1663191"/>
            <a:ext cx="7180185" cy="3197029"/>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Ihre Aufgabe:</a:t>
            </a:r>
          </a:p>
          <a:p>
            <a:pPr>
              <a:lnSpc>
                <a:spcPct val="115000"/>
              </a:lnSpc>
              <a:spcAft>
                <a:spcPts val="1000"/>
              </a:spcAft>
            </a:pPr>
            <a:r>
              <a:rPr lang="de-DE" sz="1800" dirty="0">
                <a:effectLst/>
                <a:latin typeface="Calibri" panose="020F0502020204030204" pitchFamily="34" charset="0"/>
                <a:ea typeface="SimSun" panose="02010600030101010101" pitchFamily="2" charset="-122"/>
                <a:cs typeface="Times New Roman" panose="02020603050405020304" pitchFamily="18" charset="0"/>
              </a:rPr>
              <a:t>Ihre praktische Prüfung untergliedert sich in drei Prüfungsteile (s. Infopapier zur praktischen Prüfung im </a:t>
            </a:r>
            <a:r>
              <a:rPr lang="de-DE" sz="1800" dirty="0" err="1">
                <a:effectLst/>
                <a:latin typeface="Calibri" panose="020F0502020204030204" pitchFamily="34" charset="0"/>
                <a:ea typeface="SimSun" panose="02010600030101010101" pitchFamily="2" charset="-122"/>
                <a:cs typeface="Times New Roman" panose="02020603050405020304" pitchFamily="18" charset="0"/>
              </a:rPr>
              <a:t>moodle</a:t>
            </a:r>
            <a:r>
              <a:rPr lang="de-DE" dirty="0">
                <a:latin typeface="Calibri" panose="020F0502020204030204" pitchFamily="34" charset="0"/>
                <a:ea typeface="SimSun" panose="02010600030101010101" pitchFamily="2" charset="-122"/>
                <a:cs typeface="Times New Roman" panose="02020603050405020304" pitchFamily="18" charset="0"/>
              </a:rPr>
              <a:t>-</a:t>
            </a:r>
            <a:r>
              <a:rPr lang="de-DE" sz="1800" dirty="0">
                <a:effectLst/>
                <a:latin typeface="Calibri" panose="020F0502020204030204" pitchFamily="34" charset="0"/>
                <a:ea typeface="SimSun" panose="02010600030101010101" pitchFamily="2" charset="-122"/>
                <a:cs typeface="Times New Roman" panose="02020603050405020304" pitchFamily="18" charset="0"/>
              </a:rPr>
              <a:t>Kurs):</a:t>
            </a:r>
          </a:p>
          <a:p>
            <a:pPr marL="342900" lvl="0" indent="-342900">
              <a:lnSpc>
                <a:spcPct val="115000"/>
              </a:lnSpc>
              <a:buFont typeface="Symbol" pitchFamily="2" charset="2"/>
              <a:buChar char=""/>
            </a:pPr>
            <a:r>
              <a:rPr lang="de-DE" sz="1800" dirty="0">
                <a:effectLst/>
                <a:latin typeface="Calibri" panose="020F0502020204030204" pitchFamily="34" charset="0"/>
                <a:ea typeface="SimSun" panose="02010600030101010101" pitchFamily="2" charset="-122"/>
                <a:cs typeface="Times New Roman" panose="02020603050405020304" pitchFamily="18" charset="0"/>
              </a:rPr>
              <a:t>Eine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Projektbeschreibung und Reflexion </a:t>
            </a:r>
            <a:r>
              <a:rPr lang="de-DE" sz="1800" dirty="0">
                <a:effectLst/>
                <a:latin typeface="Calibri" panose="020F0502020204030204" pitchFamily="34" charset="0"/>
                <a:ea typeface="SimSun" panose="02010600030101010101" pitchFamily="2" charset="-122"/>
                <a:cs typeface="Times New Roman" panose="02020603050405020304" pitchFamily="18" charset="0"/>
              </a:rPr>
              <a:t>(schriftlicher Teil) -&gt; Abgabe am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14.02.2025 bis </a:t>
            </a:r>
            <a:r>
              <a:rPr lang="de-DE" sz="1800" dirty="0">
                <a:effectLst/>
                <a:latin typeface="Calibri" panose="020F0502020204030204" pitchFamily="34" charset="0"/>
                <a:ea typeface="SimSun" panose="02010600030101010101" pitchFamily="2" charset="-122"/>
                <a:cs typeface="Times New Roman" panose="02020603050405020304" pitchFamily="18" charset="0"/>
              </a:rPr>
              <a:t>12 Uhr </a:t>
            </a:r>
          </a:p>
          <a:p>
            <a:pPr lvl="0">
              <a:lnSpc>
                <a:spcPct val="115000"/>
              </a:lnSpc>
            </a:pPr>
            <a:endParaRPr lang="de-DE" sz="1800" dirty="0">
              <a:effectLst/>
              <a:latin typeface="Calibri" panose="020F0502020204030204" pitchFamily="34" charset="0"/>
              <a:ea typeface="SimSun" panose="02010600030101010101" pitchFamily="2" charset="-122"/>
              <a:cs typeface="Times New Roman" panose="02020603050405020304" pitchFamily="18" charset="0"/>
            </a:endParaRPr>
          </a:p>
          <a:p>
            <a:pPr marL="342900" indent="-342900">
              <a:lnSpc>
                <a:spcPct val="115000"/>
              </a:lnSpc>
              <a:buFont typeface="Symbol" pitchFamily="2" charset="2"/>
              <a:buChar char=""/>
            </a:pPr>
            <a:r>
              <a:rPr lang="de-DE" sz="1800" dirty="0">
                <a:effectLst/>
                <a:latin typeface="Calibri" panose="020F0502020204030204" pitchFamily="34" charset="0"/>
                <a:ea typeface="SimSun" panose="02010600030101010101" pitchFamily="2" charset="-122"/>
                <a:cs typeface="Times New Roman" panose="02020603050405020304" pitchFamily="18" charset="0"/>
              </a:rPr>
              <a:t>Eine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Projektpräsentation</a:t>
            </a:r>
            <a:r>
              <a:rPr lang="de-DE" sz="1800" dirty="0">
                <a:effectLst/>
                <a:latin typeface="Calibri" panose="020F0502020204030204" pitchFamily="34" charset="0"/>
                <a:ea typeface="SimSun" panose="02010600030101010101" pitchFamily="2" charset="-122"/>
                <a:cs typeface="Times New Roman" panose="02020603050405020304" pitchFamily="18" charset="0"/>
              </a:rPr>
              <a:t> mit anschließendem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Kolloquium</a:t>
            </a:r>
            <a:r>
              <a:rPr lang="de-DE" sz="1800" dirty="0">
                <a:effectLst/>
                <a:latin typeface="Calibri" panose="020F0502020204030204" pitchFamily="34" charset="0"/>
                <a:ea typeface="SimSun" panose="02010600030101010101" pitchFamily="2" charset="-122"/>
                <a:cs typeface="Times New Roman" panose="02020603050405020304" pitchFamily="18" charset="0"/>
              </a:rPr>
              <a:t> (mündlicher Teil) -&gt;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07.04. bis zum 11.04.2025 (Termin per Mail)</a:t>
            </a: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p:txBody>
      </p:sp>
      <p:pic>
        <p:nvPicPr>
          <p:cNvPr id="3" name="Grafik 2" descr="Ein Bild, das Screenshot, Design enthält.&#10;&#10;Automatisch generierte Beschreibung">
            <a:extLst>
              <a:ext uri="{FF2B5EF4-FFF2-40B4-BE49-F238E27FC236}">
                <a16:creationId xmlns:a16="http://schemas.microsoft.com/office/drawing/2014/main" id="{C3A826F0-21B3-C4AD-6FA5-4D11C484A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Tree>
    <p:extLst>
      <p:ext uri="{BB962C8B-B14F-4D97-AF65-F5344CB8AC3E}">
        <p14:creationId xmlns:p14="http://schemas.microsoft.com/office/powerpoint/2010/main" val="3326238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E4CB1-9469-4381-490E-DDC5E4850678}"/>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891D6DE5-3B93-42C1-D7D9-D03FD104EDF3}"/>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A5192525-2842-31C4-AE90-F671930A58D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A1A4B18D-B3A2-4634-0B6F-5FE5C9E68279}"/>
              </a:ext>
            </a:extLst>
          </p:cNvPr>
          <p:cNvSpPr txBox="1"/>
          <p:nvPr/>
        </p:nvSpPr>
        <p:spPr>
          <a:xfrm>
            <a:off x="840586" y="1663191"/>
            <a:ext cx="7180185" cy="4409156"/>
          </a:xfrm>
          <a:prstGeom prst="rect">
            <a:avLst/>
          </a:prstGeom>
          <a:noFill/>
        </p:spPr>
        <p:txBody>
          <a:bodyPr wrap="square" rtlCol="0">
            <a:spAutoFit/>
          </a:bodyPr>
          <a:lstStyle/>
          <a:p>
            <a:pPr>
              <a:lnSpc>
                <a:spcPct val="115000"/>
              </a:lnSpc>
              <a:spcAft>
                <a:spcPts val="1000"/>
              </a:spcAft>
            </a:pPr>
            <a:r>
              <a:rPr lang="de-DE" sz="1800" b="1" dirty="0">
                <a:effectLst/>
                <a:latin typeface="Calibri" panose="020F0502020204030204" pitchFamily="34" charset="0"/>
                <a:ea typeface="SimSun" panose="02010600030101010101" pitchFamily="2" charset="-122"/>
                <a:cs typeface="Times New Roman" panose="02020603050405020304" pitchFamily="18" charset="0"/>
              </a:rPr>
              <a:t>Ihre Aufgabe:</a:t>
            </a:r>
          </a:p>
          <a:p>
            <a:pPr>
              <a:lnSpc>
                <a:spcPct val="115000"/>
              </a:lnSpc>
              <a:spcAft>
                <a:spcPts val="1000"/>
              </a:spcAft>
            </a:pPr>
            <a:r>
              <a:rPr lang="de-DE" sz="1800" dirty="0">
                <a:effectLst/>
                <a:latin typeface="Calibri" panose="020F0502020204030204" pitchFamily="34" charset="0"/>
                <a:ea typeface="SimSun" panose="02010600030101010101" pitchFamily="2" charset="-122"/>
                <a:cs typeface="Times New Roman" panose="02020603050405020304" pitchFamily="18" charset="0"/>
              </a:rPr>
              <a:t>Ihre praktische Prüfung untergliedert sich in drei Prüfungsteile (s. Infopapier zur praktischen Prüfung im </a:t>
            </a:r>
            <a:r>
              <a:rPr lang="de-DE" sz="1800" dirty="0" err="1">
                <a:effectLst/>
                <a:latin typeface="Calibri" panose="020F0502020204030204" pitchFamily="34" charset="0"/>
                <a:ea typeface="SimSun" panose="02010600030101010101" pitchFamily="2" charset="-122"/>
                <a:cs typeface="Times New Roman" panose="02020603050405020304" pitchFamily="18" charset="0"/>
              </a:rPr>
              <a:t>moodle</a:t>
            </a:r>
            <a:r>
              <a:rPr lang="de-DE" dirty="0">
                <a:latin typeface="Calibri" panose="020F0502020204030204" pitchFamily="34" charset="0"/>
                <a:ea typeface="SimSun" panose="02010600030101010101" pitchFamily="2" charset="-122"/>
                <a:cs typeface="Times New Roman" panose="02020603050405020304" pitchFamily="18" charset="0"/>
              </a:rPr>
              <a:t>-</a:t>
            </a:r>
            <a:r>
              <a:rPr lang="de-DE" sz="1800" dirty="0">
                <a:effectLst/>
                <a:latin typeface="Calibri" panose="020F0502020204030204" pitchFamily="34" charset="0"/>
                <a:ea typeface="SimSun" panose="02010600030101010101" pitchFamily="2" charset="-122"/>
                <a:cs typeface="Times New Roman" panose="02020603050405020304" pitchFamily="18" charset="0"/>
              </a:rPr>
              <a:t>Kurs):</a:t>
            </a:r>
          </a:p>
          <a:p>
            <a:pPr marL="342900" lvl="0" indent="-342900">
              <a:lnSpc>
                <a:spcPct val="115000"/>
              </a:lnSpc>
              <a:buFont typeface="Symbol" pitchFamily="2" charset="2"/>
              <a:buChar char=""/>
            </a:pPr>
            <a:r>
              <a:rPr lang="de-DE" sz="1800" dirty="0">
                <a:effectLst/>
                <a:latin typeface="Calibri" panose="020F0502020204030204" pitchFamily="34" charset="0"/>
                <a:ea typeface="SimSun" panose="02010600030101010101" pitchFamily="2" charset="-122"/>
                <a:cs typeface="Times New Roman" panose="02020603050405020304" pitchFamily="18" charset="0"/>
              </a:rPr>
              <a:t>Eine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Projektbeschreibung und Reflexion </a:t>
            </a:r>
            <a:r>
              <a:rPr lang="de-DE" sz="1800" dirty="0">
                <a:effectLst/>
                <a:latin typeface="Calibri" panose="020F0502020204030204" pitchFamily="34" charset="0"/>
                <a:ea typeface="SimSun" panose="02010600030101010101" pitchFamily="2" charset="-122"/>
                <a:cs typeface="Times New Roman" panose="02020603050405020304" pitchFamily="18" charset="0"/>
              </a:rPr>
              <a:t>(schriftlicher Teil) -&gt; Abgabe am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14.02.2025 bis </a:t>
            </a:r>
            <a:r>
              <a:rPr lang="de-DE" sz="1800" dirty="0">
                <a:effectLst/>
                <a:latin typeface="Calibri" panose="020F0502020204030204" pitchFamily="34" charset="0"/>
                <a:ea typeface="SimSun" panose="02010600030101010101" pitchFamily="2" charset="-122"/>
                <a:cs typeface="Times New Roman" panose="02020603050405020304" pitchFamily="18" charset="0"/>
              </a:rPr>
              <a:t>12 Uhr </a:t>
            </a:r>
          </a:p>
          <a:p>
            <a:pPr lvl="0">
              <a:lnSpc>
                <a:spcPct val="115000"/>
              </a:lnSpc>
            </a:pPr>
            <a:endParaRPr lang="de-DE" sz="1800" dirty="0">
              <a:effectLst/>
              <a:latin typeface="Calibri" panose="020F0502020204030204" pitchFamily="34" charset="0"/>
              <a:ea typeface="SimSun" panose="02010600030101010101" pitchFamily="2" charset="-122"/>
              <a:cs typeface="Times New Roman" panose="02020603050405020304" pitchFamily="18" charset="0"/>
            </a:endParaRPr>
          </a:p>
          <a:p>
            <a:pPr marL="342900" indent="-342900">
              <a:lnSpc>
                <a:spcPct val="115000"/>
              </a:lnSpc>
              <a:buFont typeface="Symbol" pitchFamily="2" charset="2"/>
              <a:buChar char=""/>
            </a:pPr>
            <a:r>
              <a:rPr lang="de-DE" sz="1800" dirty="0">
                <a:effectLst/>
                <a:latin typeface="Calibri" panose="020F0502020204030204" pitchFamily="34" charset="0"/>
                <a:ea typeface="SimSun" panose="02010600030101010101" pitchFamily="2" charset="-122"/>
                <a:cs typeface="Times New Roman" panose="02020603050405020304" pitchFamily="18" charset="0"/>
              </a:rPr>
              <a:t>Eine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Projektpräsentation</a:t>
            </a:r>
            <a:r>
              <a:rPr lang="de-DE" sz="1800" dirty="0">
                <a:effectLst/>
                <a:latin typeface="Calibri" panose="020F0502020204030204" pitchFamily="34" charset="0"/>
                <a:ea typeface="SimSun" panose="02010600030101010101" pitchFamily="2" charset="-122"/>
                <a:cs typeface="Times New Roman" panose="02020603050405020304" pitchFamily="18" charset="0"/>
              </a:rPr>
              <a:t> mit anschließendem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Kolloquium</a:t>
            </a:r>
            <a:r>
              <a:rPr lang="de-DE" sz="1800" dirty="0">
                <a:effectLst/>
                <a:latin typeface="Calibri" panose="020F0502020204030204" pitchFamily="34" charset="0"/>
                <a:ea typeface="SimSun" panose="02010600030101010101" pitchFamily="2" charset="-122"/>
                <a:cs typeface="Times New Roman" panose="02020603050405020304" pitchFamily="18" charset="0"/>
              </a:rPr>
              <a:t> (mündlicher Teil) -&gt;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07.04. bis zum 11.04.2025 (Termin per Mail)</a:t>
            </a: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 typeface="Wingdings" pitchFamily="2" charset="2"/>
              <a:buChar char="Ø"/>
            </a:pPr>
            <a:r>
              <a:rPr lang="de-DE" sz="1800" dirty="0">
                <a:effectLst/>
                <a:latin typeface="Calibri" panose="020F0502020204030204" pitchFamily="34" charset="0"/>
                <a:ea typeface="SimSun" panose="02010600030101010101" pitchFamily="2" charset="-122"/>
                <a:cs typeface="Times New Roman" panose="02020603050405020304" pitchFamily="18" charset="0"/>
              </a:rPr>
              <a:t>Die praktische Prüfung wird am Ende  "mit Erfolg" bzw. "ohne Erfolg " bewertet.</a:t>
            </a:r>
            <a:r>
              <a:rPr lang="de-DE" dirty="0">
                <a:effectLst/>
              </a:rPr>
              <a:t> </a:t>
            </a:r>
            <a:endParaRPr lang="de-DE"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p:txBody>
      </p:sp>
      <p:pic>
        <p:nvPicPr>
          <p:cNvPr id="3" name="Grafik 2" descr="Ein Bild, das Screenshot, Design enthält.&#10;&#10;Automatisch generierte Beschreibung">
            <a:extLst>
              <a:ext uri="{FF2B5EF4-FFF2-40B4-BE49-F238E27FC236}">
                <a16:creationId xmlns:a16="http://schemas.microsoft.com/office/drawing/2014/main" id="{2BAEC98B-C178-0269-48E2-7792FBD2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Tree>
    <p:extLst>
      <p:ext uri="{BB962C8B-B14F-4D97-AF65-F5344CB8AC3E}">
        <p14:creationId xmlns:p14="http://schemas.microsoft.com/office/powerpoint/2010/main" val="2725526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F1DA-B4EB-71A7-03C3-97B73ADE9893}"/>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03A0D2F7-D04D-4B0A-4807-881AC0428260}"/>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E769EA71-04B9-C9A1-B402-A0397B832A9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52CAFF48-8FD2-CC41-0389-0796A725792A}"/>
              </a:ext>
            </a:extLst>
          </p:cNvPr>
          <p:cNvSpPr txBox="1"/>
          <p:nvPr/>
        </p:nvSpPr>
        <p:spPr>
          <a:xfrm>
            <a:off x="907525" y="1976019"/>
            <a:ext cx="7180185" cy="4028539"/>
          </a:xfrm>
          <a:prstGeom prst="rect">
            <a:avLst/>
          </a:prstGeom>
          <a:noFill/>
        </p:spPr>
        <p:txBody>
          <a:bodyPr wrap="square" rtlCol="0">
            <a:spAutoFit/>
          </a:bodyPr>
          <a:lstStyle/>
          <a:p>
            <a:pPr lvl="0">
              <a:lnSpc>
                <a:spcPct val="115000"/>
              </a:lnSpc>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Projektbeschreibung und Reflexion </a:t>
            </a:r>
            <a:r>
              <a:rPr lang="de-DE" sz="1800" dirty="0">
                <a:effectLst/>
                <a:latin typeface="Calibri" panose="020F0502020204030204" pitchFamily="34" charset="0"/>
                <a:ea typeface="SimSun" panose="02010600030101010101" pitchFamily="2" charset="-122"/>
                <a:cs typeface="Times New Roman" panose="02020603050405020304" pitchFamily="18" charset="0"/>
              </a:rPr>
              <a:t>(schriftlicher Teil) -&gt; Abgabe am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14.02.2025 bis </a:t>
            </a:r>
            <a:r>
              <a:rPr lang="de-DE" sz="1800" dirty="0">
                <a:effectLst/>
                <a:latin typeface="Calibri" panose="020F0502020204030204" pitchFamily="34" charset="0"/>
                <a:ea typeface="SimSun" panose="02010600030101010101" pitchFamily="2" charset="-122"/>
                <a:cs typeface="Times New Roman" panose="02020603050405020304" pitchFamily="18" charset="0"/>
              </a:rPr>
              <a:t>12 Uhr </a:t>
            </a: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 typeface="Wingdings" pitchFamily="2" charset="2"/>
              <a:buChar char="Ø"/>
            </a:pPr>
            <a:r>
              <a:rPr lang="de-DE" dirty="0">
                <a:latin typeface="Calibri" panose="020F0502020204030204" pitchFamily="34" charset="0"/>
                <a:ea typeface="SimSun" panose="02010600030101010101" pitchFamily="2" charset="-122"/>
                <a:cs typeface="Times New Roman" panose="02020603050405020304" pitchFamily="18" charset="0"/>
              </a:rPr>
              <a:t>Verwendung von Fachliteratur</a:t>
            </a:r>
          </a:p>
          <a:p>
            <a:pPr marL="342900" lvl="0" indent="-342900">
              <a:lnSpc>
                <a:spcPct val="115000"/>
              </a:lnSpc>
              <a:spcAft>
                <a:spcPts val="1000"/>
              </a:spcAft>
              <a:buFont typeface="Wingdings" pitchFamily="2" charset="2"/>
              <a:buChar char="Ø"/>
            </a:pP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Erklärung zum selbstständigen Verfassen der Arbeit </a:t>
            </a:r>
          </a:p>
          <a:p>
            <a:pPr marL="342900" lvl="0" indent="-342900">
              <a:lnSpc>
                <a:spcPct val="115000"/>
              </a:lnSpc>
              <a:spcAft>
                <a:spcPts val="1000"/>
              </a:spcAft>
              <a:buFont typeface="Wingdings" pitchFamily="2" charset="2"/>
              <a:buChar char="Ø"/>
            </a:pP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Bestätigung der Praxisstelle zur Durchführung der Projektarbeit </a:t>
            </a:r>
            <a:r>
              <a:rPr lang="de-DE" sz="1800" dirty="0">
                <a:effectLst/>
                <a:latin typeface="Calibri" panose="020F0502020204030204" pitchFamily="34" charset="0"/>
                <a:ea typeface="SimSun" panose="02010600030101010101" pitchFamily="2" charset="-122"/>
                <a:cs typeface="Times New Roman" panose="02020603050405020304" pitchFamily="18" charset="0"/>
              </a:rPr>
              <a:t>mit Stempel und Unterschrift der Praxisstelle</a:t>
            </a:r>
          </a:p>
          <a:p>
            <a:pPr lvl="0">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a:p>
            <a:pPr lvl="0">
              <a:lnSpc>
                <a:spcPct val="115000"/>
              </a:lnSpc>
              <a:spcAft>
                <a:spcPts val="1000"/>
              </a:spcAft>
            </a:pPr>
            <a:r>
              <a:rPr lang="de-DE" sz="1800" dirty="0">
                <a:effectLst/>
                <a:latin typeface="Calibri" panose="020F0502020204030204" pitchFamily="34" charset="0"/>
                <a:ea typeface="SimSun" panose="02010600030101010101" pitchFamily="2" charset="-122"/>
                <a:cs typeface="Times New Roman" panose="02020603050405020304" pitchFamily="18" charset="0"/>
              </a:rPr>
              <a:t>(s. Infopapier zur praktischen Prüfung im </a:t>
            </a:r>
            <a:r>
              <a:rPr lang="de-DE" sz="1800" dirty="0" err="1">
                <a:effectLst/>
                <a:latin typeface="Calibri" panose="020F0502020204030204" pitchFamily="34" charset="0"/>
                <a:ea typeface="SimSun" panose="02010600030101010101" pitchFamily="2" charset="-122"/>
                <a:cs typeface="Times New Roman" panose="02020603050405020304" pitchFamily="18" charset="0"/>
              </a:rPr>
              <a:t>moodle</a:t>
            </a:r>
            <a:r>
              <a:rPr lang="de-DE" dirty="0">
                <a:latin typeface="Calibri" panose="020F0502020204030204" pitchFamily="34" charset="0"/>
                <a:ea typeface="SimSun" panose="02010600030101010101" pitchFamily="2" charset="-122"/>
                <a:cs typeface="Times New Roman" panose="02020603050405020304" pitchFamily="18" charset="0"/>
              </a:rPr>
              <a:t>-</a:t>
            </a:r>
            <a:r>
              <a:rPr lang="de-DE" sz="1800" dirty="0">
                <a:effectLst/>
                <a:latin typeface="Calibri" panose="020F0502020204030204" pitchFamily="34" charset="0"/>
                <a:ea typeface="SimSun" panose="02010600030101010101" pitchFamily="2" charset="-122"/>
                <a:cs typeface="Times New Roman" panose="02020603050405020304" pitchFamily="18" charset="0"/>
              </a:rPr>
              <a:t>Kurs)</a:t>
            </a:r>
          </a:p>
          <a:p>
            <a:pPr>
              <a:lnSpc>
                <a:spcPct val="115000"/>
              </a:lnSpc>
              <a:spcAft>
                <a:spcPts val="1000"/>
              </a:spcAft>
            </a:pPr>
            <a:endParaRPr lang="de-DE"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Grafik 2" descr="Ein Bild, das Screenshot, Design enthält.&#10;&#10;Automatisch generierte Beschreibung">
            <a:extLst>
              <a:ext uri="{FF2B5EF4-FFF2-40B4-BE49-F238E27FC236}">
                <a16:creationId xmlns:a16="http://schemas.microsoft.com/office/drawing/2014/main" id="{EBB96A5F-2D65-D6C9-48DF-580422675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Tree>
    <p:extLst>
      <p:ext uri="{BB962C8B-B14F-4D97-AF65-F5344CB8AC3E}">
        <p14:creationId xmlns:p14="http://schemas.microsoft.com/office/powerpoint/2010/main" val="3472166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3DA1-8895-AEC8-A07F-CDC292E61028}"/>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4C2AB0BC-BBB9-E255-5F0C-BA7A1AA19970}"/>
              </a:ext>
            </a:extLst>
          </p:cNvPr>
          <p:cNvSpPr txBox="1"/>
          <p:nvPr/>
        </p:nvSpPr>
        <p:spPr>
          <a:xfrm>
            <a:off x="2014530" y="956983"/>
            <a:ext cx="6221945" cy="1231106"/>
          </a:xfrm>
          <a:prstGeom prst="rect">
            <a:avLst/>
          </a:prstGeom>
          <a:noFill/>
        </p:spPr>
        <p:txBody>
          <a:bodyPr wrap="square" rtlCol="0">
            <a:spAutoFit/>
          </a:bodyPr>
          <a:lstStyle/>
          <a:p>
            <a:r>
              <a:rPr lang="de-DE" sz="2800" b="1" i="1" dirty="0"/>
              <a:t>Praktische Prüfung - Projektarbeit</a:t>
            </a:r>
          </a:p>
          <a:p>
            <a:endParaRPr lang="de-DE" sz="2800" b="1" i="1" dirty="0"/>
          </a:p>
          <a:p>
            <a:endParaRPr lang="de-DE" dirty="0"/>
          </a:p>
        </p:txBody>
      </p:sp>
      <p:pic>
        <p:nvPicPr>
          <p:cNvPr id="5" name="Grafik 4">
            <a:extLst>
              <a:ext uri="{FF2B5EF4-FFF2-40B4-BE49-F238E27FC236}">
                <a16:creationId xmlns:a16="http://schemas.microsoft.com/office/drawing/2014/main" id="{AC1AB449-5C42-63BA-7584-70F1C919A1B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560E4266-1DDF-26AF-9858-EB35108EFD5A}"/>
              </a:ext>
            </a:extLst>
          </p:cNvPr>
          <p:cNvSpPr txBox="1"/>
          <p:nvPr/>
        </p:nvSpPr>
        <p:spPr>
          <a:xfrm>
            <a:off x="907525" y="1976019"/>
            <a:ext cx="7180185" cy="3709990"/>
          </a:xfrm>
          <a:prstGeom prst="rect">
            <a:avLst/>
          </a:prstGeom>
          <a:noFill/>
        </p:spPr>
        <p:txBody>
          <a:bodyPr wrap="square" rtlCol="0">
            <a:spAutoFit/>
          </a:bodyPr>
          <a:lstStyle/>
          <a:p>
            <a:pPr>
              <a:lnSpc>
                <a:spcPct val="115000"/>
              </a:lnSpc>
            </a:pPr>
            <a:r>
              <a:rPr lang="de-DE" sz="1800" b="1" dirty="0">
                <a:effectLst/>
                <a:latin typeface="Calibri" panose="020F0502020204030204" pitchFamily="34" charset="0"/>
                <a:ea typeface="SimSun" panose="02010600030101010101" pitchFamily="2" charset="-122"/>
                <a:cs typeface="Times New Roman" panose="02020603050405020304" pitchFamily="18" charset="0"/>
              </a:rPr>
              <a:t>Projektpräsentation</a:t>
            </a:r>
            <a:r>
              <a:rPr lang="de-DE" sz="1800" dirty="0">
                <a:effectLst/>
                <a:latin typeface="Calibri" panose="020F0502020204030204" pitchFamily="34" charset="0"/>
                <a:ea typeface="SimSun" panose="02010600030101010101" pitchFamily="2" charset="-122"/>
                <a:cs typeface="Times New Roman" panose="02020603050405020304" pitchFamily="18" charset="0"/>
              </a:rPr>
              <a:t> mit anschließendem </a:t>
            </a:r>
            <a:r>
              <a:rPr lang="de-DE" sz="1800" b="1" dirty="0">
                <a:effectLst/>
                <a:latin typeface="Calibri" panose="020F0502020204030204" pitchFamily="34" charset="0"/>
                <a:ea typeface="SimSun" panose="02010600030101010101" pitchFamily="2" charset="-122"/>
                <a:cs typeface="Times New Roman" panose="02020603050405020304" pitchFamily="18" charset="0"/>
              </a:rPr>
              <a:t>Kolloquium</a:t>
            </a:r>
            <a:r>
              <a:rPr lang="de-DE" sz="1800" dirty="0">
                <a:effectLst/>
                <a:latin typeface="Calibri" panose="020F0502020204030204" pitchFamily="34" charset="0"/>
                <a:ea typeface="SimSun" panose="02010600030101010101" pitchFamily="2" charset="-122"/>
                <a:cs typeface="Times New Roman" panose="02020603050405020304" pitchFamily="18" charset="0"/>
              </a:rPr>
              <a:t> (mündlicher Teil) -&gt; </a:t>
            </a:r>
            <a:r>
              <a:rPr lang="de-DE"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07.04. bis zum 11.04.2025 (Termin per Mail)</a:t>
            </a: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ct val="115000"/>
              </a:lnSpc>
              <a:spcAft>
                <a:spcPts val="1000"/>
              </a:spcAft>
              <a:buFont typeface="Wingdings" pitchFamily="2" charset="2"/>
              <a:buChar char="Ø"/>
            </a:pPr>
            <a:r>
              <a:rPr lang="de-DE" dirty="0">
                <a:latin typeface="Calibri" panose="020F0502020204030204" pitchFamily="34" charset="0"/>
                <a:ea typeface="SimSun" panose="02010600030101010101" pitchFamily="2" charset="-122"/>
                <a:cs typeface="Times New Roman" panose="02020603050405020304" pitchFamily="18" charset="0"/>
              </a:rPr>
              <a:t>Fachgespräch zwischen Ihnen und den Gutachter*innen</a:t>
            </a:r>
          </a:p>
          <a:p>
            <a:pPr marL="285750" indent="-285750">
              <a:lnSpc>
                <a:spcPct val="115000"/>
              </a:lnSpc>
              <a:spcAft>
                <a:spcPts val="1000"/>
              </a:spcAft>
              <a:buFont typeface="Wingdings" pitchFamily="2" charset="2"/>
              <a:buChar char="Ø"/>
            </a:pPr>
            <a:r>
              <a:rPr lang="de-DE" dirty="0">
                <a:latin typeface="Calibri" panose="020F0502020204030204" pitchFamily="34" charset="0"/>
                <a:ea typeface="SimSun" panose="02010600030101010101" pitchFamily="2" charset="-122"/>
                <a:cs typeface="Times New Roman" panose="02020603050405020304" pitchFamily="18" charset="0"/>
              </a:rPr>
              <a:t>Kriterien wie </a:t>
            </a:r>
            <a:r>
              <a:rPr lang="de-DE" dirty="0" err="1">
                <a:latin typeface="Calibri" panose="020F0502020204030204" pitchFamily="34" charset="0"/>
                <a:ea typeface="SimSun" panose="02010600030101010101" pitchFamily="2" charset="-122"/>
                <a:cs typeface="Times New Roman" panose="02020603050405020304" pitchFamily="18" charset="0"/>
              </a:rPr>
              <a:t>zB</a:t>
            </a:r>
            <a:r>
              <a:rPr lang="de-DE" dirty="0">
                <a:latin typeface="Calibri" panose="020F0502020204030204" pitchFamily="34" charset="0"/>
                <a:ea typeface="SimSun" panose="02010600030101010101" pitchFamily="2" charset="-122"/>
                <a:cs typeface="Times New Roman" panose="02020603050405020304" pitchFamily="18" charset="0"/>
              </a:rPr>
              <a:t>. „Qualität“ und „Fachsprache“</a:t>
            </a:r>
          </a:p>
          <a:p>
            <a:pPr marL="285750" indent="-285750">
              <a:lnSpc>
                <a:spcPct val="115000"/>
              </a:lnSpc>
              <a:spcAft>
                <a:spcPts val="1000"/>
              </a:spcAft>
              <a:buFont typeface="Wingdings" pitchFamily="2" charset="2"/>
              <a:buChar char="Ø"/>
            </a:pPr>
            <a:r>
              <a:rPr lang="de-DE" dirty="0">
                <a:latin typeface="Calibri" panose="020F0502020204030204" pitchFamily="34" charset="0"/>
                <a:ea typeface="SimSun" panose="02010600030101010101" pitchFamily="2" charset="-122"/>
                <a:cs typeface="Times New Roman" panose="02020603050405020304" pitchFamily="18" charset="0"/>
              </a:rPr>
              <a:t>Reflexionskompetenz und professionelle, pädagogische Haltung</a:t>
            </a:r>
          </a:p>
          <a:p>
            <a:pPr>
              <a:lnSpc>
                <a:spcPct val="115000"/>
              </a:lnSpc>
              <a:spcAft>
                <a:spcPts val="1000"/>
              </a:spcAft>
            </a:pPr>
            <a:endParaRPr lang="de-DE" dirty="0">
              <a:latin typeface="Calibri" panose="020F0502020204030204" pitchFamily="34" charset="0"/>
              <a:ea typeface="SimSun" panose="02010600030101010101" pitchFamily="2" charset="-122"/>
              <a:cs typeface="Times New Roman" panose="02020603050405020304" pitchFamily="18" charset="0"/>
            </a:endParaRPr>
          </a:p>
          <a:p>
            <a:pPr lvl="0">
              <a:lnSpc>
                <a:spcPct val="115000"/>
              </a:lnSpc>
              <a:spcAft>
                <a:spcPts val="1000"/>
              </a:spcAft>
            </a:pPr>
            <a:r>
              <a:rPr lang="de-DE" sz="1800" dirty="0">
                <a:effectLst/>
                <a:latin typeface="Calibri" panose="020F0502020204030204" pitchFamily="34" charset="0"/>
                <a:ea typeface="SimSun" panose="02010600030101010101" pitchFamily="2" charset="-122"/>
                <a:cs typeface="Times New Roman" panose="02020603050405020304" pitchFamily="18" charset="0"/>
              </a:rPr>
              <a:t>(s. Infopapier zur praktischen Prüfung im </a:t>
            </a:r>
            <a:r>
              <a:rPr lang="de-DE" sz="1800" dirty="0" err="1">
                <a:effectLst/>
                <a:latin typeface="Calibri" panose="020F0502020204030204" pitchFamily="34" charset="0"/>
                <a:ea typeface="SimSun" panose="02010600030101010101" pitchFamily="2" charset="-122"/>
                <a:cs typeface="Times New Roman" panose="02020603050405020304" pitchFamily="18" charset="0"/>
              </a:rPr>
              <a:t>moodle</a:t>
            </a:r>
            <a:r>
              <a:rPr lang="de-DE" dirty="0">
                <a:latin typeface="Calibri" panose="020F0502020204030204" pitchFamily="34" charset="0"/>
                <a:ea typeface="SimSun" panose="02010600030101010101" pitchFamily="2" charset="-122"/>
                <a:cs typeface="Times New Roman" panose="02020603050405020304" pitchFamily="18" charset="0"/>
              </a:rPr>
              <a:t>-</a:t>
            </a:r>
            <a:r>
              <a:rPr lang="de-DE" sz="1800" dirty="0">
                <a:effectLst/>
                <a:latin typeface="Calibri" panose="020F0502020204030204" pitchFamily="34" charset="0"/>
                <a:ea typeface="SimSun" panose="02010600030101010101" pitchFamily="2" charset="-122"/>
                <a:cs typeface="Times New Roman" panose="02020603050405020304" pitchFamily="18" charset="0"/>
              </a:rPr>
              <a:t>Kurs)</a:t>
            </a:r>
          </a:p>
          <a:p>
            <a:pPr>
              <a:lnSpc>
                <a:spcPct val="115000"/>
              </a:lnSpc>
              <a:spcAft>
                <a:spcPts val="1000"/>
              </a:spcAft>
            </a:pPr>
            <a:endParaRPr lang="de-DE"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Grafik 2" descr="Ein Bild, das Screenshot, Design enthält.&#10;&#10;Automatisch generierte Beschreibung">
            <a:extLst>
              <a:ext uri="{FF2B5EF4-FFF2-40B4-BE49-F238E27FC236}">
                <a16:creationId xmlns:a16="http://schemas.microsoft.com/office/drawing/2014/main" id="{6A703870-2698-AB4B-E152-E7BE089D5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771" y="5480907"/>
            <a:ext cx="696423" cy="840219"/>
          </a:xfrm>
          <a:prstGeom prst="rect">
            <a:avLst/>
          </a:prstGeom>
        </p:spPr>
      </p:pic>
    </p:spTree>
    <p:extLst>
      <p:ext uri="{BB962C8B-B14F-4D97-AF65-F5344CB8AC3E}">
        <p14:creationId xmlns:p14="http://schemas.microsoft.com/office/powerpoint/2010/main" val="404653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523310" y="1742839"/>
            <a:ext cx="8097380" cy="3372321"/>
          </a:xfrm>
          <a:prstGeom prst="rect">
            <a:avLst/>
          </a:prstGeom>
        </p:spPr>
      </p:pic>
      <p:pic>
        <p:nvPicPr>
          <p:cNvPr id="5" name="Grafik 4"/>
          <p:cNvPicPr>
            <a:picLocks noChangeAspect="1"/>
          </p:cNvPicPr>
          <p:nvPr/>
        </p:nvPicPr>
        <p:blipFill>
          <a:blip r:embed="rId4">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2277483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2810458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661993"/>
          </a:xfrm>
          <a:prstGeom prst="rect">
            <a:avLst/>
          </a:prstGeom>
          <a:noFill/>
        </p:spPr>
        <p:txBody>
          <a:bodyPr wrap="square" rtlCol="0">
            <a:spAutoFit/>
          </a:bodyPr>
          <a:lstStyle/>
          <a:p>
            <a:r>
              <a:rPr lang="de-DE" sz="2800" b="1" i="1" dirty="0"/>
              <a:t>Hinweise zur Prüfung in </a:t>
            </a:r>
          </a:p>
          <a:p>
            <a:r>
              <a:rPr lang="de-DE" sz="2800" b="1" i="1" dirty="0"/>
              <a:t>                       Sprache und Kommunikation</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3" name="Grafik 2">
            <a:extLst>
              <a:ext uri="{FF2B5EF4-FFF2-40B4-BE49-F238E27FC236}">
                <a16:creationId xmlns:a16="http://schemas.microsoft.com/office/drawing/2014/main" id="{B2D33499-2F3E-4670-9F48-EF66F36C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74" y="2034305"/>
            <a:ext cx="7500118" cy="4108846"/>
          </a:xfrm>
          <a:prstGeom prst="rect">
            <a:avLst/>
          </a:prstGeom>
        </p:spPr>
      </p:pic>
      <p:sp>
        <p:nvSpPr>
          <p:cNvPr id="6" name="Textfeld 5">
            <a:extLst>
              <a:ext uri="{FF2B5EF4-FFF2-40B4-BE49-F238E27FC236}">
                <a16:creationId xmlns:a16="http://schemas.microsoft.com/office/drawing/2014/main" id="{51251059-FCF0-4018-9486-BCAA4B4DA003}"/>
              </a:ext>
            </a:extLst>
          </p:cNvPr>
          <p:cNvSpPr txBox="1"/>
          <p:nvPr/>
        </p:nvSpPr>
        <p:spPr>
          <a:xfrm>
            <a:off x="1333743" y="6143151"/>
            <a:ext cx="1234731" cy="369332"/>
          </a:xfrm>
          <a:prstGeom prst="rect">
            <a:avLst/>
          </a:prstGeom>
          <a:noFill/>
        </p:spPr>
        <p:txBody>
          <a:bodyPr wrap="square" rtlCol="0">
            <a:spAutoFit/>
          </a:bodyPr>
          <a:lstStyle/>
          <a:p>
            <a:r>
              <a:rPr lang="de-DE" dirty="0"/>
              <a:t>…</a:t>
            </a:r>
          </a:p>
        </p:txBody>
      </p:sp>
    </p:spTree>
    <p:extLst>
      <p:ext uri="{BB962C8B-B14F-4D97-AF65-F5344CB8AC3E}">
        <p14:creationId xmlns:p14="http://schemas.microsoft.com/office/powerpoint/2010/main" val="6072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661993"/>
          </a:xfrm>
          <a:prstGeom prst="rect">
            <a:avLst/>
          </a:prstGeom>
          <a:noFill/>
        </p:spPr>
        <p:txBody>
          <a:bodyPr wrap="square" rtlCol="0">
            <a:spAutoFit/>
          </a:bodyPr>
          <a:lstStyle/>
          <a:p>
            <a:r>
              <a:rPr lang="de-DE" sz="2800" b="1" i="1" dirty="0"/>
              <a:t>Hinweise zur Prüfung in </a:t>
            </a:r>
          </a:p>
          <a:p>
            <a:r>
              <a:rPr lang="de-DE" sz="2800" b="1" i="1" dirty="0"/>
              <a:t>                       Sprache und Kommunikation</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3" name="Grafik 2">
            <a:extLst>
              <a:ext uri="{FF2B5EF4-FFF2-40B4-BE49-F238E27FC236}">
                <a16:creationId xmlns:a16="http://schemas.microsoft.com/office/drawing/2014/main" id="{A61A1C4B-1D74-4613-8F22-B0BD98E18DC7}"/>
              </a:ext>
            </a:extLst>
          </p:cNvPr>
          <p:cNvPicPr>
            <a:picLocks noChangeAspect="1"/>
          </p:cNvPicPr>
          <p:nvPr/>
        </p:nvPicPr>
        <p:blipFill rotWithShape="1">
          <a:blip r:embed="rId3">
            <a:extLst>
              <a:ext uri="{28A0092B-C50C-407E-A947-70E740481C1C}">
                <a14:useLocalDpi xmlns:a14="http://schemas.microsoft.com/office/drawing/2010/main" val="0"/>
              </a:ext>
            </a:extLst>
          </a:blip>
          <a:srcRect b="27556"/>
          <a:stretch/>
        </p:blipFill>
        <p:spPr>
          <a:xfrm>
            <a:off x="1183616" y="1955478"/>
            <a:ext cx="6959672" cy="3945539"/>
          </a:xfrm>
          <a:prstGeom prst="rect">
            <a:avLst/>
          </a:prstGeom>
        </p:spPr>
      </p:pic>
      <p:sp>
        <p:nvSpPr>
          <p:cNvPr id="4" name="Textfeld 3">
            <a:extLst>
              <a:ext uri="{FF2B5EF4-FFF2-40B4-BE49-F238E27FC236}">
                <a16:creationId xmlns:a16="http://schemas.microsoft.com/office/drawing/2014/main" id="{4C8064A8-6B60-4DE5-8A74-FC51724DAFFC}"/>
              </a:ext>
            </a:extLst>
          </p:cNvPr>
          <p:cNvSpPr txBox="1"/>
          <p:nvPr/>
        </p:nvSpPr>
        <p:spPr>
          <a:xfrm>
            <a:off x="1590008" y="5920094"/>
            <a:ext cx="1234731" cy="369332"/>
          </a:xfrm>
          <a:prstGeom prst="rect">
            <a:avLst/>
          </a:prstGeom>
          <a:noFill/>
        </p:spPr>
        <p:txBody>
          <a:bodyPr wrap="square" rtlCol="0">
            <a:spAutoFit/>
          </a:bodyPr>
          <a:lstStyle/>
          <a:p>
            <a:r>
              <a:rPr lang="de-DE" dirty="0"/>
              <a:t>…</a:t>
            </a:r>
          </a:p>
        </p:txBody>
      </p:sp>
    </p:spTree>
    <p:extLst>
      <p:ext uri="{BB962C8B-B14F-4D97-AF65-F5344CB8AC3E}">
        <p14:creationId xmlns:p14="http://schemas.microsoft.com/office/powerpoint/2010/main" val="1668100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661993"/>
          </a:xfrm>
          <a:prstGeom prst="rect">
            <a:avLst/>
          </a:prstGeom>
          <a:noFill/>
        </p:spPr>
        <p:txBody>
          <a:bodyPr wrap="square" rtlCol="0">
            <a:spAutoFit/>
          </a:bodyPr>
          <a:lstStyle/>
          <a:p>
            <a:r>
              <a:rPr lang="de-DE" sz="2800" b="1" i="1" dirty="0"/>
              <a:t>Hinweise zur Prüfung in </a:t>
            </a:r>
          </a:p>
          <a:p>
            <a:r>
              <a:rPr lang="de-DE" sz="2800" b="1" i="1" dirty="0"/>
              <a:t>                       Sprache und Kommunikation</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pic>
        <p:nvPicPr>
          <p:cNvPr id="3" name="Grafik 2">
            <a:extLst>
              <a:ext uri="{FF2B5EF4-FFF2-40B4-BE49-F238E27FC236}">
                <a16:creationId xmlns:a16="http://schemas.microsoft.com/office/drawing/2014/main" id="{C28A9287-36D8-4397-AE21-86DEE3566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130" y="2098307"/>
            <a:ext cx="6386113" cy="3802710"/>
          </a:xfrm>
          <a:prstGeom prst="rect">
            <a:avLst/>
          </a:prstGeom>
        </p:spPr>
      </p:pic>
    </p:spTree>
    <p:extLst>
      <p:ext uri="{BB962C8B-B14F-4D97-AF65-F5344CB8AC3E}">
        <p14:creationId xmlns:p14="http://schemas.microsoft.com/office/powerpoint/2010/main" val="3217899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601348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3737813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74221" y="1175657"/>
            <a:ext cx="5408959" cy="171994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b="1" i="1" dirty="0" err="1">
                <a:latin typeface="+mj-lt"/>
                <a:ea typeface="+mj-ea"/>
                <a:cs typeface="+mj-cs"/>
              </a:rPr>
              <a:t>Prüfung</a:t>
            </a:r>
            <a:r>
              <a:rPr lang="en-US" sz="2800" b="1" i="1" dirty="0">
                <a:latin typeface="+mj-lt"/>
                <a:ea typeface="+mj-ea"/>
                <a:cs typeface="+mj-cs"/>
              </a:rPr>
              <a:t> in dem </a:t>
            </a:r>
            <a:r>
              <a:rPr lang="en-US" sz="2800" b="1" i="1" dirty="0" err="1">
                <a:latin typeface="+mj-lt"/>
                <a:ea typeface="+mj-ea"/>
                <a:cs typeface="+mj-cs"/>
              </a:rPr>
              <a:t>Fach</a:t>
            </a:r>
            <a:r>
              <a:rPr lang="en-US" sz="2800" b="1" i="1" dirty="0">
                <a:latin typeface="+mj-lt"/>
                <a:ea typeface="+mj-ea"/>
                <a:cs typeface="+mj-cs"/>
              </a:rPr>
              <a:t> </a:t>
            </a:r>
            <a:r>
              <a:rPr lang="en-US" sz="2800" b="1" i="1" dirty="0" err="1">
                <a:latin typeface="+mj-lt"/>
                <a:ea typeface="+mj-ea"/>
                <a:cs typeface="+mj-cs"/>
              </a:rPr>
              <a:t>Sozialpädagogisches</a:t>
            </a:r>
            <a:r>
              <a:rPr lang="en-US" sz="2800" b="1" i="1" dirty="0">
                <a:latin typeface="+mj-lt"/>
                <a:ea typeface="+mj-ea"/>
                <a:cs typeface="+mj-cs"/>
              </a:rPr>
              <a:t> </a:t>
            </a:r>
            <a:r>
              <a:rPr lang="en-US" sz="2800" b="1" i="1" dirty="0" err="1">
                <a:latin typeface="+mj-lt"/>
                <a:ea typeface="+mj-ea"/>
                <a:cs typeface="+mj-cs"/>
              </a:rPr>
              <a:t>Handeln</a:t>
            </a:r>
            <a:r>
              <a:rPr lang="en-US" sz="2800" b="1" i="1" dirty="0">
                <a:latin typeface="+mj-lt"/>
                <a:ea typeface="+mj-ea"/>
                <a:cs typeface="+mj-cs"/>
              </a:rPr>
              <a:t> </a:t>
            </a:r>
            <a:r>
              <a:rPr lang="en-US" sz="2800" b="1" i="1" dirty="0" err="1">
                <a:latin typeface="+mj-lt"/>
                <a:ea typeface="+mj-ea"/>
                <a:cs typeface="+mj-cs"/>
              </a:rPr>
              <a:t>im</a:t>
            </a:r>
            <a:r>
              <a:rPr lang="en-US" sz="2800" b="1" i="1" dirty="0">
                <a:latin typeface="+mj-lt"/>
                <a:ea typeface="+mj-ea"/>
                <a:cs typeface="+mj-cs"/>
              </a:rPr>
              <a:t> Sommer 2025:</a:t>
            </a:r>
          </a:p>
          <a:p>
            <a:pPr defTabSz="914400">
              <a:lnSpc>
                <a:spcPct val="90000"/>
              </a:lnSpc>
              <a:spcBef>
                <a:spcPct val="0"/>
              </a:spcBef>
              <a:spcAft>
                <a:spcPts val="600"/>
              </a:spcAft>
            </a:pPr>
            <a:endParaRPr lang="en-US" sz="2800" b="1" i="1" dirty="0">
              <a:solidFill>
                <a:schemeClr val="accent1"/>
              </a:solidFill>
              <a:latin typeface="+mj-lt"/>
              <a:ea typeface="+mj-ea"/>
              <a:cs typeface="+mj-cs"/>
            </a:endParaRPr>
          </a:p>
          <a:p>
            <a:pPr defTabSz="914400">
              <a:lnSpc>
                <a:spcPct val="90000"/>
              </a:lnSpc>
              <a:spcBef>
                <a:spcPct val="0"/>
              </a:spcBef>
              <a:spcAft>
                <a:spcPts val="600"/>
              </a:spcAft>
            </a:pPr>
            <a:endParaRPr lang="en-US" sz="2800" dirty="0">
              <a:solidFill>
                <a:schemeClr val="accent1"/>
              </a:solidFill>
              <a:latin typeface="+mj-lt"/>
              <a:ea typeface="+mj-ea"/>
              <a:cs typeface="+mj-cs"/>
            </a:endParaRPr>
          </a:p>
        </p:txBody>
      </p:sp>
      <p:sp>
        <p:nvSpPr>
          <p:cNvPr id="2" name="Textfeld 1">
            <a:extLst>
              <a:ext uri="{FF2B5EF4-FFF2-40B4-BE49-F238E27FC236}">
                <a16:creationId xmlns:a16="http://schemas.microsoft.com/office/drawing/2014/main" id="{42A72357-B790-274A-E83D-3F9360C7A99B}"/>
              </a:ext>
            </a:extLst>
          </p:cNvPr>
          <p:cNvSpPr txBox="1"/>
          <p:nvPr/>
        </p:nvSpPr>
        <p:spPr>
          <a:xfrm>
            <a:off x="574221" y="3018503"/>
            <a:ext cx="5408959" cy="3219011"/>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sz="2400" b="1" i="1" dirty="0">
                <a:solidFill>
                  <a:schemeClr val="accent4">
                    <a:lumMod val="50000"/>
                  </a:schemeClr>
                </a:solidFill>
                <a:effectLst/>
              </a:rPr>
              <a:t>Fallskizze: </a:t>
            </a:r>
          </a:p>
          <a:p>
            <a:pPr defTabSz="914400">
              <a:lnSpc>
                <a:spcPct val="90000"/>
              </a:lnSpc>
              <a:spcAft>
                <a:spcPts val="600"/>
              </a:spcAft>
              <a:buClr>
                <a:schemeClr val="accent1"/>
              </a:buClr>
              <a:buSzPct val="80000"/>
            </a:pPr>
            <a:r>
              <a:rPr lang="en-US" sz="2000" i="1" dirty="0">
                <a:solidFill>
                  <a:schemeClr val="accent4">
                    <a:lumMod val="50000"/>
                  </a:schemeClr>
                </a:solidFill>
              </a:rPr>
              <a:t>Paula, ein vierjähriges Mädchen, das in einer altersgemischten Gruppe in einer Kita betreut und gefördert wird, wird von allen Mitarbeiter*innen als hochgradig herausfordernd wahrgenommen. Die vielfältigen Angebote, die die Erzieher*innen an jedem Vormittag bereithalten nutzt Paula kaum, vielmehr läuft sie scheinbar rastlos durch die Einrichtung… </a:t>
            </a:r>
          </a:p>
        </p:txBody>
      </p:sp>
      <p:pic>
        <p:nvPicPr>
          <p:cNvPr id="1026" name="Picture 2" descr="Sprachentwicklung in der Kita weiter stärken | Jugendhilfeportal">
            <a:extLst>
              <a:ext uri="{FF2B5EF4-FFF2-40B4-BE49-F238E27FC236}">
                <a16:creationId xmlns:a16="http://schemas.microsoft.com/office/drawing/2014/main" id="{07A8371F-79BC-0434-057A-F4508A4E1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73" r="40353" b="-1"/>
          <a:stretch/>
        </p:blipFill>
        <p:spPr bwMode="auto">
          <a:xfrm>
            <a:off x="6232966" y="237340"/>
            <a:ext cx="2735128" cy="278116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4">
            <a:extLst>
              <a:ext uri="{28A0092B-C50C-407E-A947-70E740481C1C}">
                <a14:useLocalDpi xmlns:a14="http://schemas.microsoft.com/office/drawing/2010/main" val="0"/>
              </a:ext>
            </a:extLst>
          </a:blip>
          <a:srcRect l="14007" r="10088" b="2"/>
          <a:stretch/>
        </p:blipFill>
        <p:spPr>
          <a:xfrm>
            <a:off x="6232966" y="3018504"/>
            <a:ext cx="1232705" cy="1468765"/>
          </a:xfrm>
          <a:prstGeom prst="rect">
            <a:avLst/>
          </a:prstGeom>
        </p:spPr>
      </p:pic>
    </p:spTree>
    <p:extLst>
      <p:ext uri="{BB962C8B-B14F-4D97-AF65-F5344CB8AC3E}">
        <p14:creationId xmlns:p14="http://schemas.microsoft.com/office/powerpoint/2010/main" val="3614353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B5B8F-690C-992B-67D3-AFD522D86ACF}"/>
              </a:ext>
            </a:extLst>
          </p:cNvPr>
          <p:cNvSpPr>
            <a:spLocks noGrp="1"/>
          </p:cNvSpPr>
          <p:nvPr>
            <p:ph type="title"/>
          </p:nvPr>
        </p:nvSpPr>
        <p:spPr>
          <a:xfrm>
            <a:off x="275006" y="232084"/>
            <a:ext cx="8695373" cy="1356360"/>
          </a:xfrm>
        </p:spPr>
        <p:txBody>
          <a:bodyPr>
            <a:normAutofit/>
          </a:bodyPr>
          <a:lstStyle/>
          <a:p>
            <a:r>
              <a:rPr lang="de-DE" sz="2900" b="1" i="1" dirty="0">
                <a:solidFill>
                  <a:schemeClr val="accent4">
                    <a:lumMod val="50000"/>
                  </a:schemeClr>
                </a:solidFill>
              </a:rPr>
              <a:t>Paula – kein Einzelfall in der Kinder- und Jugendhilfe…</a:t>
            </a:r>
          </a:p>
        </p:txBody>
      </p:sp>
      <p:pic>
        <p:nvPicPr>
          <p:cNvPr id="5" name="Picture 2" descr="Sprachentwicklung in der Kita weiter stärken | Jugendhilfeportal">
            <a:extLst>
              <a:ext uri="{FF2B5EF4-FFF2-40B4-BE49-F238E27FC236}">
                <a16:creationId xmlns:a16="http://schemas.microsoft.com/office/drawing/2014/main" id="{9B9CB650-820F-58F1-DF4F-5A4DF826A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00" r="39795" b="2"/>
          <a:stretch/>
        </p:blipFill>
        <p:spPr bwMode="auto">
          <a:xfrm>
            <a:off x="275006" y="1588445"/>
            <a:ext cx="1808437" cy="18417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D12ACB0-00C6-4A2F-AB92-A689B72175BD}"/>
              </a:ext>
            </a:extLst>
          </p:cNvPr>
          <p:cNvPicPr>
            <a:picLocks noChangeAspect="1"/>
          </p:cNvPicPr>
          <p:nvPr/>
        </p:nvPicPr>
        <p:blipFill>
          <a:blip r:embed="rId4">
            <a:extLst>
              <a:ext uri="{28A0092B-C50C-407E-A947-70E740481C1C}">
                <a14:useLocalDpi xmlns:a14="http://schemas.microsoft.com/office/drawing/2010/main" val="0"/>
              </a:ext>
            </a:extLst>
          </a:blip>
          <a:srcRect l="10196" r="6279" b="5"/>
          <a:stretch/>
        </p:blipFill>
        <p:spPr>
          <a:xfrm>
            <a:off x="167502" y="3904345"/>
            <a:ext cx="1915941" cy="2293746"/>
          </a:xfrm>
          <a:prstGeom prst="rect">
            <a:avLst/>
          </a:prstGeom>
        </p:spPr>
      </p:pic>
      <p:sp>
        <p:nvSpPr>
          <p:cNvPr id="3" name="Inhaltsplatzhalter 2">
            <a:extLst>
              <a:ext uri="{FF2B5EF4-FFF2-40B4-BE49-F238E27FC236}">
                <a16:creationId xmlns:a16="http://schemas.microsoft.com/office/drawing/2014/main" id="{5A8E14D2-81C0-16B5-AF36-8B7E0A597FF0}"/>
              </a:ext>
            </a:extLst>
          </p:cNvPr>
          <p:cNvSpPr>
            <a:spLocks noGrp="1"/>
          </p:cNvSpPr>
          <p:nvPr>
            <p:ph idx="1"/>
          </p:nvPr>
        </p:nvSpPr>
        <p:spPr>
          <a:xfrm>
            <a:off x="2291788" y="1863525"/>
            <a:ext cx="6577206" cy="4583574"/>
          </a:xfrm>
        </p:spPr>
        <p:txBody>
          <a:bodyPr>
            <a:noAutofit/>
          </a:bodyPr>
          <a:lstStyle/>
          <a:p>
            <a:r>
              <a:rPr lang="de-DE" i="1" dirty="0">
                <a:solidFill>
                  <a:schemeClr val="accent4">
                    <a:lumMod val="50000"/>
                  </a:schemeClr>
                </a:solidFill>
              </a:rPr>
              <a:t>Kinder, wie Paula mit ähnlichen lebensgeschichtlichen Erfahrungen begegnen ihnen nahezu in allen Einrichtungen der Kinder- und Jugendhilfe</a:t>
            </a:r>
          </a:p>
          <a:p>
            <a:r>
              <a:rPr lang="de-DE" i="1" dirty="0">
                <a:solidFill>
                  <a:schemeClr val="accent4">
                    <a:lumMod val="50000"/>
                  </a:schemeClr>
                </a:solidFill>
              </a:rPr>
              <a:t>Kinder, wie Paula stellen pädagogische Fachkräfte häufig vor große Herausforderungen</a:t>
            </a:r>
          </a:p>
          <a:p>
            <a:r>
              <a:rPr lang="de-DE" i="1" dirty="0">
                <a:solidFill>
                  <a:schemeClr val="accent4">
                    <a:lumMod val="50000"/>
                  </a:schemeClr>
                </a:solidFill>
              </a:rPr>
              <a:t>eine zentrale Anforderung an pädagogische Fachkräfte ist es hierbei einen </a:t>
            </a:r>
            <a:r>
              <a:rPr lang="de-DE" i="1" dirty="0" err="1">
                <a:solidFill>
                  <a:schemeClr val="accent4">
                    <a:lumMod val="50000"/>
                  </a:schemeClr>
                </a:solidFill>
              </a:rPr>
              <a:t>Verstehenszugang</a:t>
            </a:r>
            <a:r>
              <a:rPr lang="de-DE" i="1" dirty="0">
                <a:solidFill>
                  <a:schemeClr val="accent4">
                    <a:lumMod val="50000"/>
                  </a:schemeClr>
                </a:solidFill>
              </a:rPr>
              <a:t> zu dem Verhalten von Kindern wie Paula zu entwickeln</a:t>
            </a:r>
          </a:p>
          <a:p>
            <a:r>
              <a:rPr lang="de-DE" i="1" dirty="0">
                <a:solidFill>
                  <a:schemeClr val="accent4">
                    <a:lumMod val="50000"/>
                  </a:schemeClr>
                </a:solidFill>
              </a:rPr>
              <a:t>Pädagogische Fachkräfte benötigen eine Haltung, dass das Verhalten jeden Kindes „einen guten Grund“ hat </a:t>
            </a:r>
          </a:p>
          <a:p>
            <a:pPr marL="34290" indent="0">
              <a:buNone/>
            </a:pPr>
            <a:endParaRPr lang="de-DE" b="1" i="1" dirty="0">
              <a:solidFill>
                <a:schemeClr val="accent4">
                  <a:lumMod val="50000"/>
                </a:schemeClr>
              </a:solidFill>
              <a:sym typeface="Wingdings" pitchFamily="2" charset="2"/>
            </a:endParaRPr>
          </a:p>
          <a:p>
            <a:pPr>
              <a:buFont typeface="Wingdings" pitchFamily="2" charset="2"/>
              <a:buChar char="à"/>
            </a:pPr>
            <a:r>
              <a:rPr lang="de-DE" b="1" i="1" dirty="0">
                <a:solidFill>
                  <a:schemeClr val="accent4">
                    <a:lumMod val="50000"/>
                  </a:schemeClr>
                </a:solidFill>
                <a:sym typeface="Wingdings" pitchFamily="2" charset="2"/>
              </a:rPr>
              <a:t>..diesen zu „entschlüsseln“ und professionelle Umgangsweisen damit zu erlernen, ist zentrales Ziel des </a:t>
            </a:r>
            <a:r>
              <a:rPr lang="de-DE" b="1" i="1" dirty="0" err="1">
                <a:solidFill>
                  <a:schemeClr val="accent4">
                    <a:lumMod val="50000"/>
                  </a:schemeClr>
                </a:solidFill>
                <a:sym typeface="Wingdings" pitchFamily="2" charset="2"/>
              </a:rPr>
              <a:t>traumapädagogischen</a:t>
            </a:r>
            <a:r>
              <a:rPr lang="de-DE" b="1" i="1" dirty="0">
                <a:solidFill>
                  <a:schemeClr val="accent4">
                    <a:lumMod val="50000"/>
                  </a:schemeClr>
                </a:solidFill>
                <a:sym typeface="Wingdings" pitchFamily="2" charset="2"/>
              </a:rPr>
              <a:t> Ansatzes </a:t>
            </a:r>
            <a:endParaRPr lang="de-DE" b="1" i="1" dirty="0">
              <a:solidFill>
                <a:schemeClr val="accent4">
                  <a:lumMod val="50000"/>
                </a:schemeClr>
              </a:solidFill>
            </a:endParaRPr>
          </a:p>
        </p:txBody>
      </p:sp>
    </p:spTree>
    <p:extLst>
      <p:ext uri="{BB962C8B-B14F-4D97-AF65-F5344CB8AC3E}">
        <p14:creationId xmlns:p14="http://schemas.microsoft.com/office/powerpoint/2010/main" val="41988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60828" y="526095"/>
            <a:ext cx="6221945" cy="2092881"/>
          </a:xfrm>
          <a:prstGeom prst="rect">
            <a:avLst/>
          </a:prstGeom>
          <a:noFill/>
        </p:spPr>
        <p:txBody>
          <a:bodyPr wrap="square" rtlCol="0">
            <a:spAutoFit/>
          </a:bodyPr>
          <a:lstStyle/>
          <a:p>
            <a:r>
              <a:rPr lang="de-DE" sz="2800" b="1" i="1" dirty="0"/>
              <a:t>Prüfung in dem Fach Sozialpädagogisches Handeln im Sommer 2025:</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290180"/>
            <a:ext cx="1444402" cy="1444402"/>
          </a:xfrm>
          <a:prstGeom prst="rect">
            <a:avLst/>
          </a:prstGeom>
        </p:spPr>
      </p:pic>
      <p:sp>
        <p:nvSpPr>
          <p:cNvPr id="2" name="Textfeld 1">
            <a:extLst>
              <a:ext uri="{FF2B5EF4-FFF2-40B4-BE49-F238E27FC236}">
                <a16:creationId xmlns:a16="http://schemas.microsoft.com/office/drawing/2014/main" id="{42A72357-B790-274A-E83D-3F9360C7A99B}"/>
              </a:ext>
            </a:extLst>
          </p:cNvPr>
          <p:cNvSpPr txBox="1"/>
          <p:nvPr/>
        </p:nvSpPr>
        <p:spPr>
          <a:xfrm>
            <a:off x="651076" y="2423142"/>
            <a:ext cx="8142515" cy="1384995"/>
          </a:xfrm>
          <a:prstGeom prst="rect">
            <a:avLst/>
          </a:prstGeom>
          <a:noFill/>
        </p:spPr>
        <p:txBody>
          <a:bodyPr wrap="square" rtlCol="0">
            <a:spAutoFit/>
          </a:bodyPr>
          <a:lstStyle/>
          <a:p>
            <a:pPr algn="ctr"/>
            <a:r>
              <a:rPr lang="de-DE" sz="2700" b="1" kern="0" dirty="0">
                <a:effectLst/>
                <a:ea typeface="Times New Roman" panose="02020603050405020304" pitchFamily="18" charset="0"/>
              </a:rPr>
              <a:t>Traumapädagogische Anforderungen </a:t>
            </a:r>
          </a:p>
          <a:p>
            <a:pPr algn="ctr"/>
            <a:r>
              <a:rPr lang="de-DE" sz="2700" b="1" kern="0" dirty="0">
                <a:effectLst/>
                <a:ea typeface="Times New Roman" panose="02020603050405020304" pitchFamily="18" charset="0"/>
              </a:rPr>
              <a:t>in der Begleitung von Kindern und Jugendlichen </a:t>
            </a:r>
          </a:p>
          <a:p>
            <a:pPr algn="ctr"/>
            <a:r>
              <a:rPr lang="de-DE" sz="2700" b="1" kern="0" dirty="0">
                <a:effectLst/>
                <a:ea typeface="Times New Roman" panose="02020603050405020304" pitchFamily="18" charset="0"/>
              </a:rPr>
              <a:t>im pädagogischen Alltag von Erzieher*innen:</a:t>
            </a:r>
            <a:endParaRPr lang="de-DE" sz="2700" dirty="0"/>
          </a:p>
        </p:txBody>
      </p:sp>
      <p:sp>
        <p:nvSpPr>
          <p:cNvPr id="3" name="Textfeld 2">
            <a:extLst>
              <a:ext uri="{FF2B5EF4-FFF2-40B4-BE49-F238E27FC236}">
                <a16:creationId xmlns:a16="http://schemas.microsoft.com/office/drawing/2014/main" id="{660DA266-3BD3-9D18-29D1-11A3FBE32BB5}"/>
              </a:ext>
            </a:extLst>
          </p:cNvPr>
          <p:cNvSpPr txBox="1"/>
          <p:nvPr/>
        </p:nvSpPr>
        <p:spPr>
          <a:xfrm>
            <a:off x="333436" y="4158607"/>
            <a:ext cx="8451749" cy="3093154"/>
          </a:xfrm>
          <a:prstGeom prst="rect">
            <a:avLst/>
          </a:prstGeom>
          <a:noFill/>
        </p:spPr>
        <p:txBody>
          <a:bodyPr wrap="square" rtlCol="0">
            <a:spAutoFit/>
          </a:bodyPr>
          <a:lstStyle/>
          <a:p>
            <a:pPr>
              <a:spcAft>
                <a:spcPts val="600"/>
              </a:spcAft>
            </a:pPr>
            <a:r>
              <a:rPr lang="de-DE" sz="1800" b="1" u="sng" kern="0" dirty="0">
                <a:effectLst/>
                <a:latin typeface="+mj-lt"/>
                <a:ea typeface="Times New Roman" panose="02020603050405020304" pitchFamily="18" charset="0"/>
                <a:cs typeface="Times New Roman" panose="02020603050405020304" pitchFamily="18" charset="0"/>
              </a:rPr>
              <a:t>Themenschwerpunkt I:</a:t>
            </a:r>
            <a:endParaRPr lang="de-DE" sz="1800" u="sng" kern="100" dirty="0">
              <a:effectLst/>
              <a:latin typeface="+mj-lt"/>
              <a:ea typeface="Aptos" panose="020B0004020202020204" pitchFamily="34" charset="0"/>
              <a:cs typeface="Times New Roman" panose="02020603050405020304" pitchFamily="18" charset="0"/>
            </a:endParaRPr>
          </a:p>
          <a:p>
            <a:r>
              <a:rPr lang="de-DE" sz="1800" b="1" kern="0" dirty="0">
                <a:effectLst/>
                <a:latin typeface="+mj-lt"/>
                <a:ea typeface="Times New Roman" panose="02020603050405020304" pitchFamily="18" charset="0"/>
                <a:cs typeface="Times New Roman" panose="02020603050405020304" pitchFamily="18" charset="0"/>
              </a:rPr>
              <a:t>Eine </a:t>
            </a:r>
            <a:r>
              <a:rPr lang="de-DE" b="1" kern="0" dirty="0">
                <a:latin typeface="+mj-lt"/>
                <a:ea typeface="Times New Roman" panose="02020603050405020304" pitchFamily="18" charset="0"/>
                <a:cs typeface="Times New Roman" panose="02020603050405020304" pitchFamily="18" charset="0"/>
              </a:rPr>
              <a:t>t</a:t>
            </a:r>
            <a:r>
              <a:rPr lang="de-DE" sz="1800" b="1" kern="0" dirty="0">
                <a:effectLst/>
                <a:latin typeface="+mj-lt"/>
                <a:ea typeface="Times New Roman" panose="02020603050405020304" pitchFamily="18" charset="0"/>
                <a:cs typeface="Times New Roman" panose="02020603050405020304" pitchFamily="18" charset="0"/>
              </a:rPr>
              <a:t>raumasensible Begleitung und Gestaltung der pädagogischen Arbeit im Elementarbereich</a:t>
            </a:r>
            <a:endParaRPr lang="de-DE" sz="1800" kern="100" dirty="0">
              <a:effectLst/>
              <a:latin typeface="+mj-lt"/>
              <a:ea typeface="Aptos" panose="020B0004020202020204" pitchFamily="34" charset="0"/>
              <a:cs typeface="Times New Roman" panose="02020603050405020304" pitchFamily="18" charset="0"/>
            </a:endParaRPr>
          </a:p>
          <a:p>
            <a:endParaRPr lang="de-DE" dirty="0">
              <a:latin typeface="+mj-lt"/>
            </a:endParaRPr>
          </a:p>
          <a:p>
            <a:pPr>
              <a:spcAft>
                <a:spcPts val="600"/>
              </a:spcAft>
            </a:pPr>
            <a:r>
              <a:rPr lang="de-DE" sz="1800" b="1" u="sng" kern="0" dirty="0">
                <a:effectLst/>
                <a:latin typeface="+mj-lt"/>
                <a:ea typeface="Times New Roman" panose="02020603050405020304" pitchFamily="18" charset="0"/>
                <a:cs typeface="Times New Roman" panose="02020603050405020304" pitchFamily="18" charset="0"/>
              </a:rPr>
              <a:t>Themenschwerpunkt II:</a:t>
            </a:r>
            <a:endParaRPr lang="de-DE" sz="1800" u="sng" kern="100" dirty="0">
              <a:effectLst/>
              <a:latin typeface="+mj-lt"/>
              <a:ea typeface="Aptos" panose="020B0004020202020204" pitchFamily="34" charset="0"/>
              <a:cs typeface="Times New Roman" panose="02020603050405020304" pitchFamily="18" charset="0"/>
            </a:endParaRPr>
          </a:p>
          <a:p>
            <a:pPr>
              <a:spcAft>
                <a:spcPts val="600"/>
              </a:spcAft>
            </a:pPr>
            <a:r>
              <a:rPr lang="de-DE" sz="1800" b="1" kern="0" dirty="0">
                <a:effectLst/>
                <a:latin typeface="+mj-lt"/>
                <a:ea typeface="Times New Roman" panose="02020603050405020304" pitchFamily="18" charset="0"/>
                <a:cs typeface="Times New Roman" panose="02020603050405020304" pitchFamily="18" charset="0"/>
              </a:rPr>
              <a:t>Traumapädagogische Begleitung und Gestaltung des Alltags für Kinder und Jugendliche in der stationären Kinder- und Jugendhilfe (im Bereich der Hilfen zur Erziehung).</a:t>
            </a:r>
            <a:endParaRPr lang="de-DE" dirty="0">
              <a:latin typeface="+mj-lt"/>
            </a:endParaRPr>
          </a:p>
          <a:p>
            <a:endParaRPr lang="de-DE" dirty="0"/>
          </a:p>
          <a:p>
            <a:endParaRPr lang="de-DE" dirty="0"/>
          </a:p>
        </p:txBody>
      </p:sp>
    </p:spTree>
    <p:extLst>
      <p:ext uri="{BB962C8B-B14F-4D97-AF65-F5344CB8AC3E}">
        <p14:creationId xmlns:p14="http://schemas.microsoft.com/office/powerpoint/2010/main" val="281961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780936" y="1572536"/>
            <a:ext cx="8177183" cy="4031873"/>
          </a:xfrm>
          <a:prstGeom prst="rect">
            <a:avLst/>
          </a:prstGeom>
          <a:noFill/>
        </p:spPr>
        <p:txBody>
          <a:bodyPr wrap="square" rtlCol="0">
            <a:spAutoFit/>
          </a:bodyPr>
          <a:lstStyle/>
          <a:p>
            <a:pPr>
              <a:defRPr/>
            </a:pPr>
            <a:r>
              <a:rPr lang="de-DE" sz="3200" dirty="0"/>
              <a:t>Hinweis 1: </a:t>
            </a:r>
            <a:endParaRPr dirty="0"/>
          </a:p>
          <a:p>
            <a:pPr>
              <a:defRPr/>
            </a:pPr>
            <a:endParaRPr lang="de-DE" sz="3200" dirty="0"/>
          </a:p>
          <a:p>
            <a:pPr>
              <a:defRPr/>
            </a:pPr>
            <a:r>
              <a:rPr lang="de-DE" sz="3200" dirty="0"/>
              <a:t>Die Prüfungsergebnisse teilen wir </a:t>
            </a:r>
            <a:endParaRPr dirty="0"/>
          </a:p>
          <a:p>
            <a:pPr>
              <a:defRPr/>
            </a:pPr>
            <a:r>
              <a:rPr lang="de-DE" sz="3200" dirty="0"/>
              <a:t>als durchführende Schule</a:t>
            </a:r>
            <a:endParaRPr dirty="0"/>
          </a:p>
          <a:p>
            <a:pPr>
              <a:defRPr/>
            </a:pPr>
            <a:r>
              <a:rPr lang="de-DE" sz="3200" dirty="0"/>
              <a:t>der Behörde für Schule und Berufsbildung mit. </a:t>
            </a:r>
            <a:endParaRPr dirty="0"/>
          </a:p>
          <a:p>
            <a:pPr>
              <a:defRPr/>
            </a:pPr>
            <a:r>
              <a:rPr lang="de-DE" sz="3200" dirty="0"/>
              <a:t>Die Behörde gibt die Ergebnisse den Prüfungskandidaten und –</a:t>
            </a:r>
            <a:r>
              <a:rPr lang="de-DE" sz="3200" dirty="0" err="1"/>
              <a:t>kandidatinnen</a:t>
            </a:r>
            <a:r>
              <a:rPr lang="de-DE" sz="3200" dirty="0"/>
              <a:t> bekannt.</a:t>
            </a:r>
            <a:endParaRPr dirty="0"/>
          </a:p>
        </p:txBody>
      </p:sp>
      <p:pic>
        <p:nvPicPr>
          <p:cNvPr id="4" name="Grafik 3"/>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6903C-2770-8D30-7D17-229366CE7B59}"/>
              </a:ext>
            </a:extLst>
          </p:cNvPr>
          <p:cNvSpPr>
            <a:spLocks noGrp="1"/>
          </p:cNvSpPr>
          <p:nvPr>
            <p:ph type="title"/>
          </p:nvPr>
        </p:nvSpPr>
        <p:spPr/>
        <p:txBody>
          <a:bodyPr>
            <a:noAutofit/>
          </a:bodyPr>
          <a:lstStyle/>
          <a:p>
            <a:r>
              <a:rPr lang="de-DE" sz="2700" b="1" i="1" kern="0" dirty="0">
                <a:solidFill>
                  <a:schemeClr val="tx1"/>
                </a:solidFill>
                <a:effectLst/>
                <a:ea typeface="Times New Roman" panose="02020603050405020304" pitchFamily="18" charset="0"/>
              </a:rPr>
              <a:t>Traumapädagogische Anforderungen </a:t>
            </a:r>
            <a:br>
              <a:rPr lang="de-DE" sz="2700" b="1" i="1" kern="0" dirty="0">
                <a:solidFill>
                  <a:schemeClr val="tx1"/>
                </a:solidFill>
                <a:effectLst/>
                <a:ea typeface="Times New Roman" panose="02020603050405020304" pitchFamily="18" charset="0"/>
              </a:rPr>
            </a:br>
            <a:r>
              <a:rPr lang="de-DE" sz="2700" b="1" i="1" kern="0" dirty="0">
                <a:solidFill>
                  <a:schemeClr val="tx1"/>
                </a:solidFill>
                <a:effectLst/>
                <a:ea typeface="Times New Roman" panose="02020603050405020304" pitchFamily="18" charset="0"/>
              </a:rPr>
              <a:t>in der Begleitung von Kindern und Jugendlichen </a:t>
            </a:r>
            <a:br>
              <a:rPr lang="de-DE" sz="2700" b="1" i="1" kern="0" dirty="0">
                <a:solidFill>
                  <a:schemeClr val="tx1"/>
                </a:solidFill>
                <a:effectLst/>
                <a:ea typeface="Times New Roman" panose="02020603050405020304" pitchFamily="18" charset="0"/>
              </a:rPr>
            </a:br>
            <a:r>
              <a:rPr lang="de-DE" sz="2700" b="1" i="1" kern="0" dirty="0">
                <a:solidFill>
                  <a:schemeClr val="tx1"/>
                </a:solidFill>
                <a:effectLst/>
                <a:ea typeface="Times New Roman" panose="02020603050405020304" pitchFamily="18" charset="0"/>
              </a:rPr>
              <a:t>im pädagogischen Alltag von Erzieher*innen:</a:t>
            </a:r>
            <a:endParaRPr lang="de-DE" sz="2700" i="1" dirty="0">
              <a:solidFill>
                <a:schemeClr val="tx1"/>
              </a:solidFill>
            </a:endParaRPr>
          </a:p>
        </p:txBody>
      </p:sp>
      <p:sp>
        <p:nvSpPr>
          <p:cNvPr id="3" name="Inhaltsplatzhalter 2">
            <a:extLst>
              <a:ext uri="{FF2B5EF4-FFF2-40B4-BE49-F238E27FC236}">
                <a16:creationId xmlns:a16="http://schemas.microsoft.com/office/drawing/2014/main" id="{BA8B5764-C0A5-88EE-733C-D8DC51D34FFB}"/>
              </a:ext>
            </a:extLst>
          </p:cNvPr>
          <p:cNvSpPr>
            <a:spLocks noGrp="1"/>
          </p:cNvSpPr>
          <p:nvPr>
            <p:ph idx="1"/>
          </p:nvPr>
        </p:nvSpPr>
        <p:spPr>
          <a:xfrm>
            <a:off x="748587" y="2348696"/>
            <a:ext cx="7404653" cy="4038600"/>
          </a:xfrm>
        </p:spPr>
        <p:txBody>
          <a:bodyPr/>
          <a:lstStyle/>
          <a:p>
            <a:r>
              <a:rPr lang="de-DE" i="1" dirty="0">
                <a:solidFill>
                  <a:schemeClr val="accent4">
                    <a:lumMod val="50000"/>
                  </a:schemeClr>
                </a:solidFill>
              </a:rPr>
              <a:t>es wachsen mehr Kinder unter hochbelasteten Entwicklungsbedingungen auf, als häufig angenommen wird</a:t>
            </a:r>
          </a:p>
          <a:p>
            <a:r>
              <a:rPr lang="de-DE" i="1" dirty="0">
                <a:solidFill>
                  <a:schemeClr val="accent4">
                    <a:lumMod val="50000"/>
                  </a:schemeClr>
                </a:solidFill>
              </a:rPr>
              <a:t>derartig erlebte Erfahrungen hinterlassen Spuren, sowohl in der körperlichen als auch psychischen Entwicklung betroffener Kinder, die sich im gezeigten Verhalten und Erleben im Alltag widerspiegeln</a:t>
            </a:r>
          </a:p>
          <a:p>
            <a:r>
              <a:rPr lang="de-DE" i="1" dirty="0">
                <a:solidFill>
                  <a:schemeClr val="accent4">
                    <a:lumMod val="50000"/>
                  </a:schemeClr>
                </a:solidFill>
              </a:rPr>
              <a:t>es gilt die Komplexität des Zusammenhangs von traumatischer zwischenmenschlicher Erfahrung und innerem Erleben des Kindes zu verstehen</a:t>
            </a:r>
          </a:p>
          <a:p>
            <a:r>
              <a:rPr lang="de-DE" i="1" dirty="0">
                <a:solidFill>
                  <a:schemeClr val="accent4">
                    <a:lumMod val="50000"/>
                  </a:schemeClr>
                </a:solidFill>
              </a:rPr>
              <a:t>erlebte hochbelastende (möglicherweise traumatische) Erfahrungen, belasten immer auch das heutige Verhalten eines Kindes, wenn auch in sehr unterschiedlicher Art und Ausprägung</a:t>
            </a:r>
          </a:p>
        </p:txBody>
      </p:sp>
      <p:pic>
        <p:nvPicPr>
          <p:cNvPr id="6" name="Grafik 5">
            <a:extLst>
              <a:ext uri="{FF2B5EF4-FFF2-40B4-BE49-F238E27FC236}">
                <a16:creationId xmlns:a16="http://schemas.microsoft.com/office/drawing/2014/main" id="{C50C0D83-57CD-5BBD-3AE5-5037392887A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4896" y="5587888"/>
            <a:ext cx="1199104" cy="1199104"/>
          </a:xfrm>
          <a:prstGeom prst="rect">
            <a:avLst/>
          </a:prstGeom>
        </p:spPr>
      </p:pic>
    </p:spTree>
    <p:extLst>
      <p:ext uri="{BB962C8B-B14F-4D97-AF65-F5344CB8AC3E}">
        <p14:creationId xmlns:p14="http://schemas.microsoft.com/office/powerpoint/2010/main" val="39979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165E4-EAF2-E360-998D-F38A841BAF36}"/>
              </a:ext>
            </a:extLst>
          </p:cNvPr>
          <p:cNvSpPr>
            <a:spLocks noGrp="1"/>
          </p:cNvSpPr>
          <p:nvPr>
            <p:ph type="title"/>
          </p:nvPr>
        </p:nvSpPr>
        <p:spPr/>
        <p:txBody>
          <a:bodyPr>
            <a:normAutofit/>
          </a:bodyPr>
          <a:lstStyle/>
          <a:p>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j-cs"/>
              </a:rPr>
              <a:t>Traumapädagogische Anforderungen </a:t>
            </a:r>
            <a:b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j-cs"/>
              </a:rPr>
            </a:br>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j-cs"/>
              </a:rPr>
              <a:t>in der Begleitung von Kindern und Jugendlichen </a:t>
            </a:r>
            <a:b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j-cs"/>
              </a:rPr>
            </a:br>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j-cs"/>
              </a:rPr>
              <a:t>im pädagogischen Alltag von Erzieher*innen:</a:t>
            </a:r>
            <a:endParaRPr lang="de-DE" dirty="0"/>
          </a:p>
        </p:txBody>
      </p:sp>
      <p:sp>
        <p:nvSpPr>
          <p:cNvPr id="3" name="Inhaltsplatzhalter 2">
            <a:extLst>
              <a:ext uri="{FF2B5EF4-FFF2-40B4-BE49-F238E27FC236}">
                <a16:creationId xmlns:a16="http://schemas.microsoft.com/office/drawing/2014/main" id="{A38F268D-DE98-CD0A-C512-18054F605E09}"/>
              </a:ext>
            </a:extLst>
          </p:cNvPr>
          <p:cNvSpPr>
            <a:spLocks noGrp="1"/>
          </p:cNvSpPr>
          <p:nvPr>
            <p:ph idx="1"/>
          </p:nvPr>
        </p:nvSpPr>
        <p:spPr>
          <a:xfrm>
            <a:off x="395872" y="2126847"/>
            <a:ext cx="8148576" cy="4424423"/>
          </a:xfrm>
        </p:spPr>
        <p:txBody>
          <a:bodyPr/>
          <a:lstStyle/>
          <a:p>
            <a:r>
              <a:rPr lang="de-DE" i="1" dirty="0">
                <a:solidFill>
                  <a:schemeClr val="accent4">
                    <a:lumMod val="50000"/>
                  </a:schemeClr>
                </a:solidFill>
              </a:rPr>
              <a:t>Pädagogische Fachkräfte benötigen dafür eine Grundhaltung, die diesen Kerngedanken entspricht:</a:t>
            </a:r>
          </a:p>
          <a:p>
            <a:pPr lvl="1">
              <a:buFont typeface="Wingdings" pitchFamily="2" charset="2"/>
              <a:buChar char="Ø"/>
            </a:pPr>
            <a:r>
              <a:rPr lang="de-DE" i="1" dirty="0">
                <a:solidFill>
                  <a:schemeClr val="accent4">
                    <a:lumMod val="50000"/>
                  </a:schemeClr>
                </a:solidFill>
              </a:rPr>
              <a:t>Traumatisierte Kinder sind in erster Linie Kinder</a:t>
            </a:r>
          </a:p>
          <a:p>
            <a:pPr lvl="1">
              <a:buFont typeface="Wingdings" pitchFamily="2" charset="2"/>
              <a:buChar char="Ø"/>
            </a:pPr>
            <a:r>
              <a:rPr lang="de-DE" i="1" dirty="0">
                <a:solidFill>
                  <a:schemeClr val="accent4">
                    <a:lumMod val="50000"/>
                  </a:schemeClr>
                </a:solidFill>
              </a:rPr>
              <a:t>Sie sind nicht „unnormal“, sondern reagieren normal auf hochbelastende Erfahrungen und damit verbundenen Erlebensmustern (Subjektlogik)</a:t>
            </a:r>
          </a:p>
          <a:p>
            <a:pPr lvl="1">
              <a:buFont typeface="Wingdings" pitchFamily="2" charset="2"/>
              <a:buChar char="Ø"/>
            </a:pPr>
            <a:r>
              <a:rPr lang="de-DE" i="1" dirty="0">
                <a:solidFill>
                  <a:schemeClr val="accent4">
                    <a:lumMod val="50000"/>
                  </a:schemeClr>
                </a:solidFill>
              </a:rPr>
              <a:t>Pädagogische Fachkräfte sind dabei wesentlich für die Entwicklung dieser Kinder mitverantwortlich</a:t>
            </a:r>
          </a:p>
          <a:p>
            <a:pPr lvl="1">
              <a:buFont typeface="Wingdings" pitchFamily="2" charset="2"/>
              <a:buChar char="Ø"/>
            </a:pPr>
            <a:r>
              <a:rPr lang="de-DE" i="1" dirty="0">
                <a:solidFill>
                  <a:schemeClr val="accent4">
                    <a:lumMod val="50000"/>
                  </a:schemeClr>
                </a:solidFill>
              </a:rPr>
              <a:t>Die Haltung der Fachkräfte sollte von der Idee bestimmt sein, dass das Kind im Verhalten etwas zeigt, das einem Bedürfnis entspricht und in einem lebensgeschichtlichen Zusammenhang steht</a:t>
            </a:r>
          </a:p>
          <a:p>
            <a:pPr lvl="1">
              <a:buFont typeface="Wingdings" pitchFamily="2" charset="2"/>
              <a:buChar char="Ø"/>
            </a:pPr>
            <a:r>
              <a:rPr lang="de-DE" i="1" dirty="0">
                <a:solidFill>
                  <a:schemeClr val="accent4">
                    <a:lumMod val="50000"/>
                  </a:schemeClr>
                </a:solidFill>
              </a:rPr>
              <a:t>Nur wenn Fachkräfte erkennen, dass das Verhalten aus der Erlebenswelt des Kindes einen guten Grund hat, können sie behutsam auf das Verhalten des Kindes einwirken und Rahmenbedingungen herstellen, die </a:t>
            </a:r>
            <a:r>
              <a:rPr lang="de-DE" i="1" dirty="0" err="1">
                <a:solidFill>
                  <a:schemeClr val="accent4">
                    <a:lumMod val="50000"/>
                  </a:schemeClr>
                </a:solidFill>
              </a:rPr>
              <a:t>traumasensiblen</a:t>
            </a:r>
            <a:r>
              <a:rPr lang="de-DE" i="1" dirty="0">
                <a:solidFill>
                  <a:schemeClr val="accent4">
                    <a:lumMod val="50000"/>
                  </a:schemeClr>
                </a:solidFill>
              </a:rPr>
              <a:t> Anforderungen entsprechen.</a:t>
            </a:r>
          </a:p>
        </p:txBody>
      </p:sp>
      <p:pic>
        <p:nvPicPr>
          <p:cNvPr id="4" name="Grafik 3">
            <a:extLst>
              <a:ext uri="{FF2B5EF4-FFF2-40B4-BE49-F238E27FC236}">
                <a16:creationId xmlns:a16="http://schemas.microsoft.com/office/drawing/2014/main" id="{A96B61EF-4966-4F83-9A84-792337B3CC2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4896" y="5587888"/>
            <a:ext cx="1199104" cy="1199104"/>
          </a:xfrm>
          <a:prstGeom prst="rect">
            <a:avLst/>
          </a:prstGeom>
        </p:spPr>
      </p:pic>
    </p:spTree>
    <p:extLst>
      <p:ext uri="{BB962C8B-B14F-4D97-AF65-F5344CB8AC3E}">
        <p14:creationId xmlns:p14="http://schemas.microsoft.com/office/powerpoint/2010/main" val="21817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34F2F-C081-8BD9-749B-82084CFED6EE}"/>
              </a:ext>
            </a:extLst>
          </p:cNvPr>
          <p:cNvSpPr>
            <a:spLocks noGrp="1"/>
          </p:cNvSpPr>
          <p:nvPr>
            <p:ph type="title"/>
          </p:nvPr>
        </p:nvSpPr>
        <p:spPr>
          <a:xfrm>
            <a:off x="855263" y="644285"/>
            <a:ext cx="7406640" cy="1356360"/>
          </a:xfrm>
        </p:spPr>
        <p:txBody>
          <a:bodyPr>
            <a:normAutofit/>
          </a:bodyPr>
          <a:lstStyle/>
          <a:p>
            <a:pPr algn="ctr">
              <a:spcBef>
                <a:spcPts val="0"/>
              </a:spcBef>
            </a:pPr>
            <a:r>
              <a:rPr lang="de-DE" sz="2400" b="1" i="1" kern="0" dirty="0">
                <a:solidFill>
                  <a:schemeClr val="accent4">
                    <a:lumMod val="50000"/>
                  </a:schemeClr>
                </a:solidFill>
                <a:effectLst/>
                <a:ea typeface="Times New Roman" panose="02020603050405020304" pitchFamily="18" charset="0"/>
              </a:rPr>
              <a:t>Traumapädagogische Anforderungen in der Begleitung von Kindern und Jugendlichen im pädagogischen Alltag von Erzieher*innen</a:t>
            </a:r>
            <a:r>
              <a:rPr lang="de-DE" sz="2400" i="1" dirty="0">
                <a:solidFill>
                  <a:schemeClr val="accent4">
                    <a:lumMod val="50000"/>
                  </a:schemeClr>
                </a:solidFill>
                <a:effectLst/>
              </a:rPr>
              <a:t> </a:t>
            </a:r>
            <a:endParaRPr lang="de-DE" sz="2400" i="1" dirty="0">
              <a:solidFill>
                <a:schemeClr val="accent4">
                  <a:lumMod val="50000"/>
                </a:schemeClr>
              </a:solidFill>
            </a:endParaRPr>
          </a:p>
        </p:txBody>
      </p:sp>
      <p:sp>
        <p:nvSpPr>
          <p:cNvPr id="3" name="Inhaltsplatzhalter 2">
            <a:extLst>
              <a:ext uri="{FF2B5EF4-FFF2-40B4-BE49-F238E27FC236}">
                <a16:creationId xmlns:a16="http://schemas.microsoft.com/office/drawing/2014/main" id="{FCF09226-EC5B-A4DB-AE4C-AA9F48E88B37}"/>
              </a:ext>
            </a:extLst>
          </p:cNvPr>
          <p:cNvSpPr>
            <a:spLocks noGrp="1"/>
          </p:cNvSpPr>
          <p:nvPr>
            <p:ph idx="1"/>
          </p:nvPr>
        </p:nvSpPr>
        <p:spPr>
          <a:xfrm>
            <a:off x="884084" y="1971233"/>
            <a:ext cx="7404653" cy="4038600"/>
          </a:xfrm>
        </p:spPr>
        <p:txBody>
          <a:bodyPr/>
          <a:lstStyle/>
          <a:p>
            <a:pPr marL="34290" indent="0">
              <a:buNone/>
            </a:pPr>
            <a:endParaRPr lang="de-DE" sz="1800" dirty="0">
              <a:solidFill>
                <a:srgbClr val="0F1111"/>
              </a:solidFill>
              <a:effectLst/>
              <a:highlight>
                <a:srgbClr val="FFFFFF"/>
              </a:highlight>
              <a:latin typeface="Arial" panose="020B0604020202020204" pitchFamily="34" charset="0"/>
              <a:ea typeface="Aptos" panose="020B0004020202020204" pitchFamily="34" charset="0"/>
            </a:endParaRPr>
          </a:p>
          <a:p>
            <a:pPr marL="34290" indent="0">
              <a:buNone/>
            </a:pPr>
            <a:endParaRPr lang="de-DE" sz="1800" dirty="0">
              <a:solidFill>
                <a:srgbClr val="0F1111"/>
              </a:solidFill>
              <a:highlight>
                <a:srgbClr val="FFFFFF"/>
              </a:highlight>
              <a:latin typeface="Arial" panose="020B0604020202020204" pitchFamily="34" charset="0"/>
              <a:ea typeface="Aptos" panose="020B0004020202020204" pitchFamily="34" charset="0"/>
            </a:endParaRPr>
          </a:p>
          <a:p>
            <a:pPr marL="34290" indent="0" algn="ctr">
              <a:buNone/>
            </a:pPr>
            <a:r>
              <a:rPr lang="de-DE" sz="2800" dirty="0">
                <a:solidFill>
                  <a:srgbClr val="0F1111"/>
                </a:solidFill>
                <a:effectLst/>
                <a:highlight>
                  <a:srgbClr val="FFFFFF"/>
                </a:highlight>
                <a:latin typeface="+mj-lt"/>
                <a:ea typeface="Aptos" panose="020B0004020202020204" pitchFamily="34" charset="0"/>
              </a:rPr>
              <a:t>Wie kann es gelingen, dass sich Kinder und Jugendliche mit traumatischen Erlebnissen trotz ihrer oft belastenden Erfahrungen wieder im Alltag verorten und altersentsprechend entwickeln können?</a:t>
            </a:r>
            <a:r>
              <a:rPr lang="de-DE" sz="2800" dirty="0">
                <a:effectLst/>
                <a:latin typeface="+mj-lt"/>
              </a:rPr>
              <a:t> </a:t>
            </a:r>
            <a:endParaRPr lang="de-DE" sz="2800" dirty="0">
              <a:latin typeface="+mj-lt"/>
            </a:endParaRPr>
          </a:p>
        </p:txBody>
      </p:sp>
      <p:pic>
        <p:nvPicPr>
          <p:cNvPr id="4" name="Grafik 3">
            <a:extLst>
              <a:ext uri="{FF2B5EF4-FFF2-40B4-BE49-F238E27FC236}">
                <a16:creationId xmlns:a16="http://schemas.microsoft.com/office/drawing/2014/main" id="{D097F33D-37EB-4FF7-F6E2-C8DCCB24A24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90704" y="88676"/>
            <a:ext cx="1053296" cy="1053296"/>
          </a:xfrm>
          <a:prstGeom prst="rect">
            <a:avLst/>
          </a:prstGeom>
        </p:spPr>
      </p:pic>
      <p:pic>
        <p:nvPicPr>
          <p:cNvPr id="3074" name="Picture 2" descr="Gesunde Kita">
            <a:extLst>
              <a:ext uri="{FF2B5EF4-FFF2-40B4-BE49-F238E27FC236}">
                <a16:creationId xmlns:a16="http://schemas.microsoft.com/office/drawing/2014/main" id="{C149F401-B5CF-5019-764F-C9DA6C46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74" y="5410281"/>
            <a:ext cx="3625198" cy="119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77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06C08-7A15-8730-A1E1-E64FEDEF0C31}"/>
              </a:ext>
            </a:extLst>
          </p:cNvPr>
          <p:cNvSpPr>
            <a:spLocks noGrp="1"/>
          </p:cNvSpPr>
          <p:nvPr>
            <p:ph type="title"/>
          </p:nvPr>
        </p:nvSpPr>
        <p:spPr/>
        <p:txBody>
          <a:bodyPr>
            <a:normAutofit/>
          </a:bodyPr>
          <a:lstStyle/>
          <a:p>
            <a:pPr marL="0" marR="0" lvl="0" indent="0" defTabSz="457200" rtl="0" eaLnBrk="1" fontAlgn="auto" latinLnBrk="0" hangingPunct="1">
              <a:lnSpc>
                <a:spcPct val="100000"/>
              </a:lnSpc>
              <a:spcBef>
                <a:spcPts val="0"/>
              </a:spcBef>
              <a:spcAft>
                <a:spcPts val="0"/>
              </a:spcAft>
              <a:tabLst/>
              <a:defRPr/>
            </a:pPr>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n-cs"/>
              </a:rPr>
              <a:t>Traumapädagogische Anforderungen </a:t>
            </a:r>
            <a:b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n-cs"/>
              </a:rPr>
            </a:br>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n-cs"/>
              </a:rPr>
              <a:t>in der Begleitung von Kindern und Jugendlichen </a:t>
            </a:r>
            <a:b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n-cs"/>
              </a:rPr>
            </a:br>
            <a:r>
              <a:rPr kumimoji="0" lang="de-DE" sz="2700" b="1" i="1" u="none" strike="noStrike" kern="0" cap="none" spc="0" normalizeH="0" baseline="0" noProof="0" dirty="0">
                <a:ln>
                  <a:noFill/>
                </a:ln>
                <a:solidFill>
                  <a:srgbClr val="000000"/>
                </a:solidFill>
                <a:effectLst/>
                <a:uLnTx/>
                <a:uFillTx/>
                <a:latin typeface="Corbel" panose="020B0503020204020204"/>
                <a:ea typeface="Times New Roman" panose="02020603050405020304" pitchFamily="18" charset="0"/>
                <a:cs typeface="+mn-cs"/>
              </a:rPr>
              <a:t>im pädagogischen Alltag von Erzieher*innen:</a:t>
            </a:r>
            <a:endParaRPr lang="de-DE" i="1" dirty="0"/>
          </a:p>
        </p:txBody>
      </p:sp>
      <p:sp>
        <p:nvSpPr>
          <p:cNvPr id="3" name="Inhaltsplatzhalter 2">
            <a:extLst>
              <a:ext uri="{FF2B5EF4-FFF2-40B4-BE49-F238E27FC236}">
                <a16:creationId xmlns:a16="http://schemas.microsoft.com/office/drawing/2014/main" id="{450D2E4D-AE81-BC6B-D737-B4D6216B7334}"/>
              </a:ext>
            </a:extLst>
          </p:cNvPr>
          <p:cNvSpPr>
            <a:spLocks noGrp="1"/>
          </p:cNvSpPr>
          <p:nvPr>
            <p:ph sz="half" idx="1"/>
          </p:nvPr>
        </p:nvSpPr>
        <p:spPr/>
        <p:txBody>
          <a:bodyPr/>
          <a:lstStyle/>
          <a:p>
            <a:pPr marL="34290" indent="0">
              <a:buNone/>
            </a:pPr>
            <a:endParaRPr lang="de-DE" dirty="0"/>
          </a:p>
          <a:p>
            <a:pPr marL="34290" indent="0">
              <a:spcAft>
                <a:spcPts val="600"/>
              </a:spcAft>
              <a:buNone/>
            </a:pPr>
            <a:endPar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endParaRPr>
          </a:p>
          <a:p>
            <a:pPr marL="34290" indent="0">
              <a:spcAft>
                <a:spcPts val="600"/>
              </a:spcAft>
              <a:buNone/>
            </a:pPr>
            <a:endParaRPr lang="de-DE" sz="2000" b="1" kern="0" dirty="0">
              <a:solidFill>
                <a:schemeClr val="accent4">
                  <a:lumMod val="50000"/>
                </a:schemeClr>
              </a:solidFill>
              <a:latin typeface="+mj-lt"/>
              <a:ea typeface="Times New Roman" panose="02020603050405020304" pitchFamily="18" charset="0"/>
              <a:cs typeface="Times New Roman" panose="02020603050405020304" pitchFamily="18" charset="0"/>
            </a:endParaRPr>
          </a:p>
          <a:p>
            <a:pPr marL="34290" indent="0">
              <a:spcAft>
                <a:spcPts val="600"/>
              </a:spcAft>
              <a:buNone/>
            </a:pPr>
            <a:r>
              <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Themenschwerpunkt I:</a:t>
            </a:r>
            <a:endParaRPr lang="de-DE" sz="20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 indent="0">
              <a:buNone/>
            </a:pPr>
            <a:r>
              <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Eine </a:t>
            </a:r>
            <a:r>
              <a:rPr lang="de-DE" sz="2000" b="1" kern="0" dirty="0">
                <a:solidFill>
                  <a:schemeClr val="accent4">
                    <a:lumMod val="50000"/>
                  </a:schemeClr>
                </a:solidFill>
                <a:latin typeface="+mj-lt"/>
                <a:ea typeface="Times New Roman" panose="02020603050405020304" pitchFamily="18" charset="0"/>
                <a:cs typeface="Times New Roman" panose="02020603050405020304" pitchFamily="18" charset="0"/>
              </a:rPr>
              <a:t>t</a:t>
            </a:r>
            <a:r>
              <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raumasensible Begleitung und Gestaltung der pädagogischen Arbeit im Elementarbereich</a:t>
            </a:r>
            <a:endParaRPr lang="de-DE" sz="20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 indent="0">
              <a:buNone/>
            </a:pPr>
            <a:endParaRPr lang="de-DE" dirty="0"/>
          </a:p>
        </p:txBody>
      </p:sp>
      <p:sp>
        <p:nvSpPr>
          <p:cNvPr id="4" name="Inhaltsplatzhalter 3">
            <a:extLst>
              <a:ext uri="{FF2B5EF4-FFF2-40B4-BE49-F238E27FC236}">
                <a16:creationId xmlns:a16="http://schemas.microsoft.com/office/drawing/2014/main" id="{321F423D-36F6-D64F-7E52-4FCC98453EA4}"/>
              </a:ext>
            </a:extLst>
          </p:cNvPr>
          <p:cNvSpPr>
            <a:spLocks noGrp="1"/>
          </p:cNvSpPr>
          <p:nvPr>
            <p:ph sz="half" idx="2"/>
          </p:nvPr>
        </p:nvSpPr>
        <p:spPr/>
        <p:txBody>
          <a:bodyPr/>
          <a:lstStyle/>
          <a:p>
            <a:pPr marL="34290" indent="0">
              <a:buNone/>
            </a:pPr>
            <a:endParaRPr lang="de-DE" sz="2000" dirty="0">
              <a:solidFill>
                <a:schemeClr val="accent4">
                  <a:lumMod val="50000"/>
                </a:schemeClr>
              </a:solidFill>
            </a:endParaRPr>
          </a:p>
          <a:p>
            <a:pPr marL="34290" indent="0">
              <a:spcAft>
                <a:spcPts val="600"/>
              </a:spcAft>
              <a:buNone/>
            </a:pPr>
            <a:endPar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endParaRPr>
          </a:p>
          <a:p>
            <a:pPr marL="34290" indent="0">
              <a:spcAft>
                <a:spcPts val="600"/>
              </a:spcAft>
              <a:buNone/>
            </a:pPr>
            <a:endParaRPr lang="de-DE" sz="2000" b="1" kern="0" dirty="0">
              <a:solidFill>
                <a:schemeClr val="accent4">
                  <a:lumMod val="50000"/>
                </a:schemeClr>
              </a:solidFill>
              <a:latin typeface="+mj-lt"/>
              <a:ea typeface="Times New Roman" panose="02020603050405020304" pitchFamily="18" charset="0"/>
              <a:cs typeface="Times New Roman" panose="02020603050405020304" pitchFamily="18" charset="0"/>
            </a:endParaRPr>
          </a:p>
          <a:p>
            <a:pPr marL="34290" indent="0">
              <a:spcAft>
                <a:spcPts val="600"/>
              </a:spcAft>
              <a:buNone/>
            </a:pPr>
            <a:r>
              <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Themenschwerpunkt II:</a:t>
            </a:r>
            <a:endParaRPr lang="de-DE" sz="20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 indent="0">
              <a:spcAft>
                <a:spcPts val="600"/>
              </a:spcAft>
              <a:buNone/>
            </a:pPr>
            <a:r>
              <a:rPr lang="de-DE" sz="20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Traumapädagogische Begleitung und Gestaltung des Alltags für Kinder und Jugendliche in der stationären Kinder- und Jugendhilfe (im Bereich der Hilfen zur Erziehung).</a:t>
            </a:r>
            <a:endParaRPr lang="de-DE" sz="2000" dirty="0">
              <a:solidFill>
                <a:schemeClr val="accent4">
                  <a:lumMod val="50000"/>
                </a:schemeClr>
              </a:solidFill>
              <a:latin typeface="+mj-lt"/>
            </a:endParaRPr>
          </a:p>
          <a:p>
            <a:pPr marL="34290" indent="0">
              <a:buNone/>
            </a:pPr>
            <a:endParaRPr lang="de-DE" dirty="0"/>
          </a:p>
        </p:txBody>
      </p:sp>
      <p:pic>
        <p:nvPicPr>
          <p:cNvPr id="5" name="Grafik 4">
            <a:extLst>
              <a:ext uri="{FF2B5EF4-FFF2-40B4-BE49-F238E27FC236}">
                <a16:creationId xmlns:a16="http://schemas.microsoft.com/office/drawing/2014/main" id="{98917D60-CD1F-88C8-17D1-79320AF702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953" y="5721752"/>
            <a:ext cx="1053296" cy="1053296"/>
          </a:xfrm>
          <a:prstGeom prst="rect">
            <a:avLst/>
          </a:prstGeom>
        </p:spPr>
      </p:pic>
    </p:spTree>
    <p:extLst>
      <p:ext uri="{BB962C8B-B14F-4D97-AF65-F5344CB8AC3E}">
        <p14:creationId xmlns:p14="http://schemas.microsoft.com/office/powerpoint/2010/main" val="3591857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D75D-6A4F-EF4A-7AAA-02AC406F47B0}"/>
              </a:ext>
            </a:extLst>
          </p:cNvPr>
          <p:cNvSpPr>
            <a:spLocks noGrp="1"/>
          </p:cNvSpPr>
          <p:nvPr>
            <p:ph type="title"/>
          </p:nvPr>
        </p:nvSpPr>
        <p:spPr>
          <a:xfrm>
            <a:off x="740781" y="609600"/>
            <a:ext cx="7523109" cy="1356360"/>
          </a:xfrm>
        </p:spPr>
        <p:txBody>
          <a:bodyPr>
            <a:normAutofit/>
          </a:bodyPr>
          <a:lstStyle/>
          <a:p>
            <a:pPr marL="34290" indent="0">
              <a:spcAft>
                <a:spcPts val="600"/>
              </a:spcAft>
            </a:pPr>
            <a:r>
              <a:rPr lang="de-DE" sz="2800" b="1" kern="0" dirty="0">
                <a:solidFill>
                  <a:schemeClr val="accent1">
                    <a:lumMod val="75000"/>
                  </a:schemeClr>
                </a:solidFill>
                <a:effectLst/>
                <a:latin typeface="+mj-lt"/>
                <a:ea typeface="Times New Roman" panose="02020603050405020304" pitchFamily="18" charset="0"/>
                <a:cs typeface="Times New Roman" panose="02020603050405020304" pitchFamily="18" charset="0"/>
              </a:rPr>
              <a:t>Themenschwerpunkt I:</a:t>
            </a:r>
            <a:br>
              <a:rPr lang="de-DE" sz="2800" kern="100" dirty="0">
                <a:solidFill>
                  <a:schemeClr val="accent1">
                    <a:lumMod val="75000"/>
                  </a:schemeClr>
                </a:solidFill>
                <a:effectLst/>
                <a:latin typeface="+mj-lt"/>
                <a:ea typeface="Aptos" panose="020B0004020202020204" pitchFamily="34" charset="0"/>
                <a:cs typeface="Times New Roman" panose="02020603050405020304" pitchFamily="18" charset="0"/>
              </a:rPr>
            </a:br>
            <a:r>
              <a:rPr lang="de-DE" sz="2800" b="1" kern="0" dirty="0">
                <a:solidFill>
                  <a:schemeClr val="accent1">
                    <a:lumMod val="75000"/>
                  </a:schemeClr>
                </a:solidFill>
                <a:effectLst/>
                <a:latin typeface="+mj-lt"/>
                <a:ea typeface="Times New Roman" panose="02020603050405020304" pitchFamily="18" charset="0"/>
                <a:cs typeface="Times New Roman" panose="02020603050405020304" pitchFamily="18" charset="0"/>
              </a:rPr>
              <a:t>Eine </a:t>
            </a:r>
            <a:r>
              <a:rPr lang="de-DE" sz="2800" b="1" kern="0" dirty="0">
                <a:solidFill>
                  <a:schemeClr val="accent1">
                    <a:lumMod val="75000"/>
                  </a:schemeClr>
                </a:solidFill>
                <a:latin typeface="+mj-lt"/>
                <a:ea typeface="Times New Roman" panose="02020603050405020304" pitchFamily="18" charset="0"/>
                <a:cs typeface="Times New Roman" panose="02020603050405020304" pitchFamily="18" charset="0"/>
              </a:rPr>
              <a:t>t</a:t>
            </a:r>
            <a:r>
              <a:rPr lang="de-DE" sz="2800" b="1" kern="0" dirty="0">
                <a:solidFill>
                  <a:schemeClr val="accent1">
                    <a:lumMod val="75000"/>
                  </a:schemeClr>
                </a:solidFill>
                <a:effectLst/>
                <a:latin typeface="+mj-lt"/>
                <a:ea typeface="Times New Roman" panose="02020603050405020304" pitchFamily="18" charset="0"/>
                <a:cs typeface="Times New Roman" panose="02020603050405020304" pitchFamily="18" charset="0"/>
              </a:rPr>
              <a:t>raumasensible Begleitung und Gestaltung der pädagogischen Arbeit im Elementarbereich</a:t>
            </a:r>
            <a:endParaRPr lang="de-DE" sz="2800" dirty="0">
              <a:solidFill>
                <a:schemeClr val="accent1">
                  <a:lumMod val="75000"/>
                </a:schemeClr>
              </a:solidFill>
            </a:endParaRPr>
          </a:p>
        </p:txBody>
      </p:sp>
      <p:sp>
        <p:nvSpPr>
          <p:cNvPr id="3" name="Inhaltsplatzhalter 2">
            <a:extLst>
              <a:ext uri="{FF2B5EF4-FFF2-40B4-BE49-F238E27FC236}">
                <a16:creationId xmlns:a16="http://schemas.microsoft.com/office/drawing/2014/main" id="{3AC86D6F-3D7D-5634-D3BA-48DD9C923F49}"/>
              </a:ext>
            </a:extLst>
          </p:cNvPr>
          <p:cNvSpPr>
            <a:spLocks noGrp="1"/>
          </p:cNvSpPr>
          <p:nvPr>
            <p:ph idx="1"/>
          </p:nvPr>
        </p:nvSpPr>
        <p:spPr>
          <a:xfrm>
            <a:off x="300942" y="2177197"/>
            <a:ext cx="8542116" cy="4621193"/>
          </a:xfrm>
        </p:spPr>
        <p:txBody>
          <a:bodyPr>
            <a:normAutofit/>
          </a:bodyPr>
          <a:lstStyle/>
          <a:p>
            <a:pPr marL="34290" indent="0">
              <a:buNone/>
            </a:pPr>
            <a:r>
              <a:rPr lang="de-DE" b="1" u="sng"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Basiskompetenzen: </a:t>
            </a:r>
            <a:endParaRPr lang="de-DE" u="sng"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 indent="0">
              <a:buNone/>
            </a:pPr>
            <a:r>
              <a:rPr lang="de-DE" sz="18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Die </a:t>
            </a:r>
            <a:r>
              <a:rPr lang="de-DE" sz="1800" b="1"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Prüflinge</a:t>
            </a:r>
            <a:r>
              <a:rPr lang="de-DE" sz="1800" b="1"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können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den Begriff „Trauma“ und den zugrundeliegenden fachlichen Erklärungsansatz aus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traumapädagogischer</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Betrachtungsweise darstellen. </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…beschreiben mögliche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traumaspezifische</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Folgen für die kindliche Entwicklung. </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können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erklären, welche besonderen Anforderungen in der pädagogischen Beziehungsgestaltung zu Kindern aus herausfordernden (traumatischen) Lebensumständen zu berücksichtigen sind.</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können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erläutern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was unter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traumapädagogischer</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Sicht mit der „Annahme des guten Grundes“ als Erklärungsansatz für das Verhalten eines Kindes zu verstehen ist.</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…können ein Konzept entwickeln, wie eine Kita aus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traumapädagogischer</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Sicht als „guter und sicherer Ort“ zu gestalten ist. </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begründen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die besonderen </a:t>
            </a:r>
            <a:r>
              <a:rPr lang="de-DE" sz="1800" kern="0" dirty="0" err="1">
                <a:solidFill>
                  <a:schemeClr val="accent4">
                    <a:lumMod val="50000"/>
                  </a:schemeClr>
                </a:solidFill>
                <a:effectLst/>
                <a:latin typeface="+mj-lt"/>
                <a:ea typeface="Times New Roman" panose="02020603050405020304" pitchFamily="18" charset="0"/>
                <a:cs typeface="Times New Roman" panose="02020603050405020304" pitchFamily="18" charset="0"/>
              </a:rPr>
              <a:t>traumapädagogischen</a:t>
            </a:r>
            <a:r>
              <a:rPr lang="de-DE" sz="1800" kern="0" dirty="0">
                <a:solidFill>
                  <a:schemeClr val="accent4">
                    <a:lumMod val="50000"/>
                  </a:schemeClr>
                </a:solidFill>
                <a:effectLst/>
                <a:latin typeface="+mj-lt"/>
                <a:ea typeface="Times New Roman" panose="02020603050405020304" pitchFamily="18" charset="0"/>
                <a:cs typeface="Times New Roman" panose="02020603050405020304" pitchFamily="18" charset="0"/>
              </a:rPr>
              <a:t> Anforderungen an sie selbst als pädagogische Fachkraft.</a:t>
            </a:r>
            <a:endParaRPr lang="de-DE" sz="1800" kern="100" dirty="0">
              <a:solidFill>
                <a:schemeClr val="accent4">
                  <a:lumMod val="50000"/>
                </a:schemeClr>
              </a:solidFill>
              <a:effectLst/>
              <a:latin typeface="+mj-lt"/>
              <a:ea typeface="Aptos" panose="020B000402020202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42521F71-700F-D614-8B01-0E92A91017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121" y="82952"/>
            <a:ext cx="1053296" cy="1053296"/>
          </a:xfrm>
          <a:prstGeom prst="rect">
            <a:avLst/>
          </a:prstGeom>
        </p:spPr>
      </p:pic>
    </p:spTree>
    <p:extLst>
      <p:ext uri="{BB962C8B-B14F-4D97-AF65-F5344CB8AC3E}">
        <p14:creationId xmlns:p14="http://schemas.microsoft.com/office/powerpoint/2010/main" val="5302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47E52-DDF7-6D9B-7336-4DBEA072FAE0}"/>
              </a:ext>
            </a:extLst>
          </p:cNvPr>
          <p:cNvSpPr>
            <a:spLocks noGrp="1"/>
          </p:cNvSpPr>
          <p:nvPr>
            <p:ph type="title"/>
          </p:nvPr>
        </p:nvSpPr>
        <p:spPr>
          <a:xfrm>
            <a:off x="857250" y="609600"/>
            <a:ext cx="7406640" cy="1356360"/>
          </a:xfrm>
        </p:spPr>
        <p:txBody>
          <a:bodyPr>
            <a:normAutofit/>
          </a:bodyPr>
          <a:lstStyle/>
          <a:p>
            <a:r>
              <a:rPr lang="de-DE" b="1" i="1" kern="0">
                <a:effectLst/>
                <a:latin typeface="+mn-lt"/>
                <a:ea typeface="Times New Roman" panose="02020603050405020304" pitchFamily="18" charset="0"/>
                <a:cs typeface="Times New Roman" panose="02020603050405020304" pitchFamily="18" charset="0"/>
              </a:rPr>
              <a:t>Verbindliche Literatur für den Themenschwerpunkt 1</a:t>
            </a:r>
            <a:endParaRPr lang="de-DE" i="1">
              <a:latin typeface="+mn-lt"/>
            </a:endParaRPr>
          </a:p>
        </p:txBody>
      </p:sp>
      <p:sp>
        <p:nvSpPr>
          <p:cNvPr id="3" name="Inhaltsplatzhalter 2">
            <a:extLst>
              <a:ext uri="{FF2B5EF4-FFF2-40B4-BE49-F238E27FC236}">
                <a16:creationId xmlns:a16="http://schemas.microsoft.com/office/drawing/2014/main" id="{C1A0ED82-FC7E-42CF-7C2A-BE88B098F58D}"/>
              </a:ext>
            </a:extLst>
          </p:cNvPr>
          <p:cNvSpPr>
            <a:spLocks noGrp="1"/>
          </p:cNvSpPr>
          <p:nvPr>
            <p:ph idx="1"/>
          </p:nvPr>
        </p:nvSpPr>
        <p:spPr>
          <a:xfrm>
            <a:off x="428263" y="2057399"/>
            <a:ext cx="6582501" cy="4424423"/>
          </a:xfrm>
        </p:spPr>
        <p:txBody>
          <a:bodyPr>
            <a:noAutofit/>
          </a:bodyPr>
          <a:lstStyle/>
          <a:p>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Alemzadeh</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Marjan (2021):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Traumafrei</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eingewöhnen. In: TPS Theorie und Praxis der Sozialpädagogik – Leben, Lernen und Arbeiten in der Kita. Ausgabe 9/2021. S.37-39.</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a:solidFill>
                  <a:schemeClr val="tx1"/>
                </a:solidFill>
                <a:effectLst/>
                <a:latin typeface="ArialMT"/>
                <a:ea typeface="Times New Roman" panose="02020603050405020304" pitchFamily="18" charset="0"/>
                <a:cs typeface="Times New Roman" panose="02020603050405020304" pitchFamily="18" charset="0"/>
              </a:rPr>
              <a:t>Baierl, Martin (2016): Liebe allein genügt nicht, doch ohne Liebe genügt nichts: Werte und Haltung in der Traumapädagogik. In: Praxishandbuch Traumapädagogik – Lebensfreude, Sicherheit und Geborgenheit für Kinder und Jugendliche. Hrsg.: Baierl, Martin/ Frey, Kurt (2016). S.47-55.</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a:solidFill>
                  <a:schemeClr val="tx1"/>
                </a:solidFill>
                <a:effectLst/>
                <a:latin typeface="ArialMT"/>
                <a:ea typeface="Times New Roman" panose="02020603050405020304" pitchFamily="18" charset="0"/>
                <a:cs typeface="Times New Roman" panose="02020603050405020304" pitchFamily="18" charset="0"/>
              </a:rPr>
              <a:t>Dabbert, Lars (2021): Die Kita als guter Ort für traumatisierte Kinder. In: Kindergarten heute (Wissen kompakt): Traumapädagogik in der Kita. Sonderheft 2021. S.13-19.</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Drost</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Marianne (2021): Der sichere Ort – mehr als nur ein Raum. In: Kindergarten heute (Wissen kompakt): Traumapädagogik in der Kita. Sonderheft 2021. S.21-27.</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a:solidFill>
                  <a:schemeClr val="tx1"/>
                </a:solidFill>
                <a:effectLst/>
                <a:latin typeface="ArialMT"/>
                <a:ea typeface="Times New Roman" panose="02020603050405020304" pitchFamily="18" charset="0"/>
                <a:cs typeface="Times New Roman" panose="02020603050405020304" pitchFamily="18" charset="0"/>
              </a:rPr>
              <a:t>Hüther, Gerald;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Korritko</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Alexander; Wolfrum, Gerhard; Besser, Lutz (2012): Neurobiologische Erkenntnisse zur Herausbildung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psychotraumabedingter</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Symptomatiken und ihrer Bedeutung für die Traumapädagogik. In: Trauma und Gewalt, 6.Jahrgang, Heft 3/2012. S.182-188.</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a:solidFill>
                  <a:schemeClr val="tx1"/>
                </a:solidFill>
                <a:effectLst/>
                <a:latin typeface="ArialMT"/>
                <a:ea typeface="Times New Roman" panose="02020603050405020304" pitchFamily="18" charset="0"/>
                <a:cs typeface="Times New Roman" panose="02020603050405020304" pitchFamily="18" charset="0"/>
              </a:rPr>
              <a:t>König, Lilith (2020): Grundhaltungen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traumapädagogischer</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Konzepte. In: Trauma und Bindung in der Kindheit. Grundwissen für Fachkräfte der frühen Bildung. Hrsg.: König, Lilith (2020) S.160-167.</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a:solidFill>
                  <a:schemeClr val="tx1"/>
                </a:solidFill>
                <a:effectLst/>
                <a:latin typeface="ArialMT"/>
                <a:ea typeface="Times New Roman" panose="02020603050405020304" pitchFamily="18" charset="0"/>
                <a:cs typeface="Times New Roman" panose="02020603050405020304" pitchFamily="18" charset="0"/>
              </a:rPr>
              <a:t>Lang, Thomas (2013): Bindungspädagogik – Haltgebende, verlässliche und einschätzbare Beziehungsangebote für Kinder und Jugendliche. In: Traumapädagogische Standards in der stationären Kinder- und Jugendhilfe – Eine Praxis und Orientierungshilfe der BAG Traumapädagogik. Hrsg.: Lang, Birgit/ Schirmer, Claudia/ Lang, Thomas/ Andrae de Hair, Ingeborg/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Wahle</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Thomas/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Bausum</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Jacob/ Weiß, Wilma/ Schmid, Marc. (2013). S.187-215.</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Scherwarth</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Corinna/ Friedrich, Sybille (2016):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Safety</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First – pädagogische Orte als sichere Orte. In: Soziale und pädagogische Arbeit bei Traumatisierung. Hrsg.: </a:t>
            </a:r>
            <a:r>
              <a:rPr lang="de-DE" sz="1100" kern="0" dirty="0" err="1">
                <a:solidFill>
                  <a:schemeClr val="tx1"/>
                </a:solidFill>
                <a:effectLst/>
                <a:latin typeface="ArialMT"/>
                <a:ea typeface="Times New Roman" panose="02020603050405020304" pitchFamily="18" charset="0"/>
                <a:cs typeface="Times New Roman" panose="02020603050405020304" pitchFamily="18" charset="0"/>
              </a:rPr>
              <a:t>Scherwarth</a:t>
            </a:r>
            <a:r>
              <a:rPr lang="de-DE" sz="1100" kern="0" dirty="0">
                <a:solidFill>
                  <a:schemeClr val="tx1"/>
                </a:solidFill>
                <a:effectLst/>
                <a:latin typeface="ArialMT"/>
                <a:ea typeface="Times New Roman" panose="02020603050405020304" pitchFamily="18" charset="0"/>
                <a:cs typeface="Times New Roman" panose="02020603050405020304" pitchFamily="18" charset="0"/>
              </a:rPr>
              <a:t>, Corinna/ Friedrich, Sybille. (2016) S.73-86.</a:t>
            </a: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Seitenschläferkissen Stapel Bücher">
            <a:extLst>
              <a:ext uri="{FF2B5EF4-FFF2-40B4-BE49-F238E27FC236}">
                <a16:creationId xmlns:a16="http://schemas.microsoft.com/office/drawing/2014/main" id="{6289DBE8-9E69-1D2B-5318-49411158E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14" r="28767" b="-1"/>
          <a:stretch/>
        </p:blipFill>
        <p:spPr bwMode="auto">
          <a:xfrm>
            <a:off x="7010764" y="2093788"/>
            <a:ext cx="1800957" cy="29180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5DB936E-8A6F-A5B4-781F-780D38D9EC3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43" y="132048"/>
            <a:ext cx="833667" cy="833667"/>
          </a:xfrm>
          <a:prstGeom prst="rect">
            <a:avLst/>
          </a:prstGeom>
        </p:spPr>
      </p:pic>
    </p:spTree>
    <p:extLst>
      <p:ext uri="{BB962C8B-B14F-4D97-AF65-F5344CB8AC3E}">
        <p14:creationId xmlns:p14="http://schemas.microsoft.com/office/powerpoint/2010/main" val="28138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2A7FA-41A6-6831-740B-DB2BD5081FC7}"/>
              </a:ext>
            </a:extLst>
          </p:cNvPr>
          <p:cNvSpPr>
            <a:spLocks noGrp="1"/>
          </p:cNvSpPr>
          <p:nvPr>
            <p:ph type="title"/>
          </p:nvPr>
        </p:nvSpPr>
        <p:spPr>
          <a:xfrm>
            <a:off x="462988" y="598025"/>
            <a:ext cx="8576840" cy="1356360"/>
          </a:xfrm>
        </p:spPr>
        <p:txBody>
          <a:bodyPr>
            <a:noAutofit/>
          </a:bodyPr>
          <a:lstStyle/>
          <a:p>
            <a:pPr>
              <a:spcAft>
                <a:spcPts val="600"/>
              </a:spcAft>
            </a:pPr>
            <a:r>
              <a:rPr lang="de-DE" sz="2500" b="1" kern="0" dirty="0">
                <a:solidFill>
                  <a:schemeClr val="accent1">
                    <a:lumMod val="75000"/>
                  </a:schemeClr>
                </a:solidFill>
                <a:effectLst/>
                <a:ea typeface="Times New Roman" panose="02020603050405020304" pitchFamily="18" charset="0"/>
                <a:cs typeface="Times New Roman" panose="02020603050405020304" pitchFamily="18" charset="0"/>
              </a:rPr>
              <a:t>Themenschwerpunkt II:</a:t>
            </a:r>
            <a:br>
              <a:rPr lang="de-DE" sz="2500" kern="100" dirty="0">
                <a:solidFill>
                  <a:schemeClr val="accent1">
                    <a:lumMod val="75000"/>
                  </a:schemeClr>
                </a:solidFill>
                <a:effectLst/>
                <a:ea typeface="Aptos" panose="020B0004020202020204" pitchFamily="34" charset="0"/>
                <a:cs typeface="Times New Roman" panose="02020603050405020304" pitchFamily="18" charset="0"/>
              </a:rPr>
            </a:br>
            <a:r>
              <a:rPr lang="de-DE" sz="2500" b="1" kern="0" dirty="0">
                <a:solidFill>
                  <a:schemeClr val="accent1">
                    <a:lumMod val="75000"/>
                  </a:schemeClr>
                </a:solidFill>
                <a:effectLst/>
                <a:ea typeface="Times New Roman" panose="02020603050405020304" pitchFamily="18" charset="0"/>
                <a:cs typeface="Times New Roman" panose="02020603050405020304" pitchFamily="18" charset="0"/>
              </a:rPr>
              <a:t>Traumapädagogische Begleitung und Gestaltung des Alltags für Kinder und Jugendliche in der stationären Kinder- und Jugendhilfe (im Bereich der Hilfen zur Erziehung)</a:t>
            </a:r>
            <a:endParaRPr lang="de-DE" sz="2500" dirty="0">
              <a:solidFill>
                <a:schemeClr val="accent1">
                  <a:lumMod val="75000"/>
                </a:schemeClr>
              </a:solidFill>
            </a:endParaRPr>
          </a:p>
        </p:txBody>
      </p:sp>
      <p:sp>
        <p:nvSpPr>
          <p:cNvPr id="3" name="Inhaltsplatzhalter 2">
            <a:extLst>
              <a:ext uri="{FF2B5EF4-FFF2-40B4-BE49-F238E27FC236}">
                <a16:creationId xmlns:a16="http://schemas.microsoft.com/office/drawing/2014/main" id="{E826D792-27F9-5890-C756-E923AFE508C9}"/>
              </a:ext>
            </a:extLst>
          </p:cNvPr>
          <p:cNvSpPr>
            <a:spLocks noGrp="1"/>
          </p:cNvSpPr>
          <p:nvPr>
            <p:ph idx="1"/>
          </p:nvPr>
        </p:nvSpPr>
        <p:spPr>
          <a:xfrm>
            <a:off x="370390" y="2265743"/>
            <a:ext cx="8669438" cy="4482298"/>
          </a:xfrm>
        </p:spPr>
        <p:txBody>
          <a:bodyPr>
            <a:normAutofit lnSpcReduction="10000"/>
          </a:bodyPr>
          <a:lstStyle/>
          <a:p>
            <a:pPr marL="34290" indent="0">
              <a:buNone/>
            </a:pPr>
            <a:r>
              <a:rPr lang="de-DE" b="1" u="sng" kern="0" dirty="0">
                <a:solidFill>
                  <a:schemeClr val="accent4">
                    <a:lumMod val="50000"/>
                  </a:schemeClr>
                </a:solidFill>
                <a:effectLst/>
                <a:ea typeface="Times New Roman" panose="02020603050405020304" pitchFamily="18" charset="0"/>
                <a:cs typeface="Times New Roman" panose="02020603050405020304" pitchFamily="18" charset="0"/>
              </a:rPr>
              <a:t>Basiskompetenzen: </a:t>
            </a:r>
          </a:p>
          <a:p>
            <a:pPr marL="34290" indent="0">
              <a:buNone/>
            </a:pPr>
            <a:r>
              <a:rPr lang="de-DE" sz="1800" b="1" kern="0" dirty="0">
                <a:solidFill>
                  <a:schemeClr val="accent4">
                    <a:lumMod val="50000"/>
                  </a:schemeClr>
                </a:solidFill>
                <a:effectLst/>
                <a:ea typeface="Times New Roman" panose="02020603050405020304" pitchFamily="18" charset="0"/>
                <a:cs typeface="Times New Roman" panose="02020603050405020304" pitchFamily="18" charset="0"/>
              </a:rPr>
              <a:t>Die </a:t>
            </a:r>
            <a:r>
              <a:rPr lang="de-DE" sz="1800" b="1" kern="0" dirty="0" err="1">
                <a:solidFill>
                  <a:schemeClr val="accent4">
                    <a:lumMod val="50000"/>
                  </a:schemeClr>
                </a:solidFill>
                <a:effectLst/>
                <a:ea typeface="Times New Roman" panose="02020603050405020304" pitchFamily="18" charset="0"/>
                <a:cs typeface="Times New Roman" panose="02020603050405020304" pitchFamily="18" charset="0"/>
              </a:rPr>
              <a:t>Prüflinge</a:t>
            </a:r>
            <a:r>
              <a:rPr lang="de-DE" sz="1800" b="1" kern="0" dirty="0">
                <a:solidFill>
                  <a:schemeClr val="accent4">
                    <a:lumMod val="50000"/>
                  </a:schemeClr>
                </a:solidFill>
                <a:effectLst/>
                <a:ea typeface="Times New Roman" panose="02020603050405020304" pitchFamily="18" charset="0"/>
                <a:cs typeface="Times New Roman" panose="02020603050405020304" pitchFamily="18" charset="0"/>
              </a:rPr>
              <a:t>... </a:t>
            </a:r>
            <a:endParaRPr lang="de-DE" sz="1800" kern="100" dirty="0">
              <a:solidFill>
                <a:schemeClr val="accent4">
                  <a:lumMod val="50000"/>
                </a:schemeClr>
              </a:solidFill>
              <a:effectLs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können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die spezifischen körperlichen und </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psychsichen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Belastungen aufgrund von Traumatisierungen für betroffene Kinder und Jugendliche beschreiben.</a:t>
            </a:r>
            <a:endParaRPr lang="de-DE" sz="1750" kern="100" dirty="0">
              <a:solidFill>
                <a:schemeClr val="accent4">
                  <a:lumMod val="50000"/>
                </a:schemeClr>
              </a:solidFill>
              <a:effectLs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…setzen sich mit den bestehenden Rahmenbedingungen in der stationären Erziehungshilfe unter einer </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traumapädagogischen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Sichtweise kritisch-konstruktiv auseinander.</a:t>
            </a:r>
            <a:endParaRPr lang="de-DE" sz="1750" kern="100" dirty="0">
              <a:solidFill>
                <a:schemeClr val="accent4">
                  <a:lumMod val="50000"/>
                </a:schemeClr>
              </a:solidFill>
              <a:effectLs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können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die in dem Positionspapier der Bundesarbeitsgemeinschaft für Traumapädagogik formulierten Anforderungen erschließen und diese auf die Anwendung und Ausgestaltung in der Wohngruppe anwenden, insbesondere im Hinblick auf die Anforderungen an sie selbst und ihre Haltung als pädagogische Fachkraft.</a:t>
            </a:r>
            <a:endParaRPr lang="de-DE" sz="1750" kern="100" dirty="0">
              <a:solidFill>
                <a:schemeClr val="accent4">
                  <a:lumMod val="50000"/>
                </a:schemeClr>
              </a:solidFill>
              <a:effectLs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können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das Konzept des „sicheren Ortes“ für die Arbeit in der Wohngruppe erläutern und ausgestalten. </a:t>
            </a:r>
            <a:endParaRPr lang="de-DE" sz="1750" kern="100" dirty="0">
              <a:solidFill>
                <a:schemeClr val="accent4">
                  <a:lumMod val="50000"/>
                </a:schemeClr>
              </a:solidFill>
              <a:effectLst/>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…entwickeln Ideen für einen </a:t>
            </a:r>
            <a:r>
              <a:rPr lang="de-DE" sz="1750" kern="0" dirty="0" err="1">
                <a:solidFill>
                  <a:schemeClr val="accent4">
                    <a:lumMod val="50000"/>
                  </a:schemeClr>
                </a:solidFill>
                <a:effectLst/>
                <a:ea typeface="Times New Roman" panose="02020603050405020304" pitchFamily="18" charset="0"/>
                <a:cs typeface="Times New Roman" panose="02020603050405020304" pitchFamily="18" charset="0"/>
              </a:rPr>
              <a:t>traumasensiblen</a:t>
            </a:r>
            <a:r>
              <a:rPr lang="de-DE" sz="1750" kern="0" dirty="0">
                <a:solidFill>
                  <a:schemeClr val="accent4">
                    <a:lumMod val="50000"/>
                  </a:schemeClr>
                </a:solidFill>
                <a:effectLst/>
                <a:ea typeface="Times New Roman" panose="02020603050405020304" pitchFamily="18" charset="0"/>
                <a:cs typeface="Times New Roman" panose="02020603050405020304" pitchFamily="18" charset="0"/>
              </a:rPr>
              <a:t> Umgang mit Regeln in einer stationären Wohngruppe.</a:t>
            </a:r>
            <a:endParaRPr lang="de-DE" sz="1750" kern="100" dirty="0">
              <a:solidFill>
                <a:schemeClr val="accent4">
                  <a:lumMod val="50000"/>
                </a:schemeClr>
              </a:solidFill>
              <a:effectLst/>
              <a:ea typeface="Aptos" panose="020B000402020202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BDD54452-4B22-1471-1021-26A3B334840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712" y="0"/>
            <a:ext cx="937116" cy="937116"/>
          </a:xfrm>
          <a:prstGeom prst="rect">
            <a:avLst/>
          </a:prstGeom>
        </p:spPr>
      </p:pic>
    </p:spTree>
    <p:extLst>
      <p:ext uri="{BB962C8B-B14F-4D97-AF65-F5344CB8AC3E}">
        <p14:creationId xmlns:p14="http://schemas.microsoft.com/office/powerpoint/2010/main" val="7518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47E52-DDF7-6D9B-7336-4DBEA072FAE0}"/>
              </a:ext>
            </a:extLst>
          </p:cNvPr>
          <p:cNvSpPr>
            <a:spLocks noGrp="1"/>
          </p:cNvSpPr>
          <p:nvPr>
            <p:ph type="title"/>
          </p:nvPr>
        </p:nvSpPr>
        <p:spPr>
          <a:xfrm>
            <a:off x="857250" y="609600"/>
            <a:ext cx="7406640" cy="1356360"/>
          </a:xfrm>
        </p:spPr>
        <p:txBody>
          <a:bodyPr>
            <a:normAutofit/>
          </a:bodyPr>
          <a:lstStyle/>
          <a:p>
            <a:r>
              <a:rPr lang="de-DE" b="1" i="1" kern="0" dirty="0">
                <a:effectLst/>
                <a:latin typeface="+mn-lt"/>
                <a:ea typeface="Times New Roman" panose="02020603050405020304" pitchFamily="18" charset="0"/>
                <a:cs typeface="Times New Roman" panose="02020603050405020304" pitchFamily="18" charset="0"/>
              </a:rPr>
              <a:t>Verbindliche Literatur für den Themenschwerpunkt 2</a:t>
            </a:r>
            <a:endParaRPr lang="de-DE" i="1" dirty="0">
              <a:latin typeface="+mn-lt"/>
            </a:endParaRPr>
          </a:p>
        </p:txBody>
      </p:sp>
      <p:sp>
        <p:nvSpPr>
          <p:cNvPr id="3" name="Inhaltsplatzhalter 2">
            <a:extLst>
              <a:ext uri="{FF2B5EF4-FFF2-40B4-BE49-F238E27FC236}">
                <a16:creationId xmlns:a16="http://schemas.microsoft.com/office/drawing/2014/main" id="{C1A0ED82-FC7E-42CF-7C2A-BE88B098F58D}"/>
              </a:ext>
            </a:extLst>
          </p:cNvPr>
          <p:cNvSpPr>
            <a:spLocks noGrp="1"/>
          </p:cNvSpPr>
          <p:nvPr>
            <p:ph idx="1"/>
          </p:nvPr>
        </p:nvSpPr>
        <p:spPr>
          <a:xfrm>
            <a:off x="300942" y="2057399"/>
            <a:ext cx="6805913" cy="4424423"/>
          </a:xfrm>
        </p:spPr>
        <p:txBody>
          <a:bodyPr>
            <a:noAutofit/>
          </a:bodyPr>
          <a:lstStyle/>
          <a:p>
            <a:r>
              <a:rPr lang="de-DE" sz="1200" kern="0" dirty="0">
                <a:solidFill>
                  <a:srgbClr val="000000"/>
                </a:solidFill>
                <a:effectLst/>
                <a:latin typeface="ArialMT"/>
                <a:ea typeface="Times New Roman" panose="02020603050405020304" pitchFamily="18" charset="0"/>
                <a:cs typeface="Times New Roman" panose="02020603050405020304" pitchFamily="18" charset="0"/>
              </a:rPr>
              <a:t>BAG Traumapädagogik (2013): Standards für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traumapädagogische</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Konzepte in der stationären Kinder- und Jugendhilfe. In: Traumapädagogische Standards in der stationären Kinder- und Jugendhilfe – Eine Praxis und Orientierungshilfe der BAG Traumapädagogik. Hrsg.: Lang, Birgit/ Schirmer, Claudia/ Lang, Thomas/ Andrae de Hair, Ingeborg/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Wahle</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Thomas/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Bausum</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Jacob/ Weiß, Wilma/ Schmid, Marc. (2013). S.84-103.</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kern="0" dirty="0">
                <a:solidFill>
                  <a:srgbClr val="000000"/>
                </a:solidFill>
                <a:effectLst/>
                <a:latin typeface="ArialMT"/>
                <a:ea typeface="Times New Roman" panose="02020603050405020304" pitchFamily="18" charset="0"/>
                <a:cs typeface="Times New Roman" panose="02020603050405020304" pitchFamily="18" charset="0"/>
              </a:rPr>
              <a:t>König, Nadine (2016): Der Tanz auf dem Tisch: Intensivpädagogische Wohngruppenarbeit mit traumatisierten Kindern. In: Praxishandbuch Traumapädagogik – Lebensfreude, Sicherheit und Geborgenheit für Kinder und Jugendliche. Hrsg.: Baierl, Martin/ Frey, Kurt (2016). S.157-169.</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kern="0" dirty="0">
                <a:solidFill>
                  <a:srgbClr val="000000"/>
                </a:solidFill>
                <a:effectLst/>
                <a:latin typeface="ArialMT"/>
                <a:ea typeface="Times New Roman" panose="02020603050405020304" pitchFamily="18" charset="0"/>
                <a:cs typeface="Times New Roman" panose="02020603050405020304" pitchFamily="18" charset="0"/>
              </a:rPr>
              <a:t>Rosenbrock, Hans (2017): Traumapädagogik in Einrichtungen der Jugendhilfe. Konzeptionelle Überlegungen aus der Leitungsebene. In: Zimmermann, David/ Rosenbrock, Hans/ Dabbert, Lars (Hrsg.): Praxis Traumapädagogik. Perspektiven einer Fachdisziplin und ihrer Herausforderungen in verschiedenen Praxisfeldern. S.57-68.</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Scherwath</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Corinna/ Friedrich, Sybille (2016): Die Fachkraft als sicherer Hafen – Bindungsorientierung in der Traumapädagogik. In: Soziale und pädagogische Arbeit bei Traumatisierung. Hrsg.: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Scherwarth</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Corinna/ Friedrich, Sybille. (2016) S.87-99.</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kern="0" dirty="0">
                <a:solidFill>
                  <a:srgbClr val="000000"/>
                </a:solidFill>
                <a:effectLst/>
                <a:latin typeface="ArialMT"/>
                <a:ea typeface="Times New Roman" panose="02020603050405020304" pitchFamily="18" charset="0"/>
                <a:cs typeface="Times New Roman" panose="02020603050405020304" pitchFamily="18" charset="0"/>
              </a:rPr>
              <a:t>Schmid, Marc/ Lang, Birgit (2013): Überlegungen zum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traumapädagogischen</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Umgang mit Regeln. In: Traumapädagogische Standards in der stationären Kinder- und Jugendhilfe – Eine Praxis und Orientierungshilfe der BAG Traumapädagogik. Hrsg.: Lang, Birgit/ Schirmer, Claudia/ Lang, Thomas/ Andrae de Hair, Ingeborg/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Wahle</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Thomas/ </a:t>
            </a:r>
            <a:r>
              <a:rPr lang="de-DE" sz="1200" kern="0" dirty="0" err="1">
                <a:solidFill>
                  <a:srgbClr val="000000"/>
                </a:solidFill>
                <a:effectLst/>
                <a:latin typeface="ArialMT"/>
                <a:ea typeface="Times New Roman" panose="02020603050405020304" pitchFamily="18" charset="0"/>
                <a:cs typeface="Times New Roman" panose="02020603050405020304" pitchFamily="18" charset="0"/>
              </a:rPr>
              <a:t>Bausum</a:t>
            </a:r>
            <a:r>
              <a:rPr lang="de-DE" sz="1200" kern="0" dirty="0">
                <a:solidFill>
                  <a:srgbClr val="000000"/>
                </a:solidFill>
                <a:effectLst/>
                <a:latin typeface="ArialMT"/>
                <a:ea typeface="Times New Roman" panose="02020603050405020304" pitchFamily="18" charset="0"/>
                <a:cs typeface="Times New Roman" panose="02020603050405020304" pitchFamily="18" charset="0"/>
              </a:rPr>
              <a:t>, Jacob/ Weiß, Wilma/ Schmid, Marc. (2013). S.280-308.</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kern="0" dirty="0">
                <a:solidFill>
                  <a:srgbClr val="000000"/>
                </a:solidFill>
                <a:effectLst/>
                <a:latin typeface="ArialMT"/>
                <a:ea typeface="Times New Roman" panose="02020603050405020304" pitchFamily="18" charset="0"/>
                <a:cs typeface="Times New Roman" panose="02020603050405020304" pitchFamily="18" charset="0"/>
              </a:rPr>
              <a:t>Weiß, Wilma (2013): „Das Vergangene ist nicht tot, es ist nicht einmal vergangen“ (S.48-67). In: Weiß, Wilma (Hrsg.): Philipp sucht sein Ich. Zum pädagogischen Umgang mit Traumata in den Erziehungshilfen. (2013), S.48-67.</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 indent="0">
              <a:buNone/>
            </a:pPr>
            <a:endParaRPr lang="de-DE"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85DB936E-8A6F-A5B4-781F-780D38D9EC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43" y="132048"/>
            <a:ext cx="833667" cy="833667"/>
          </a:xfrm>
          <a:prstGeom prst="rect">
            <a:avLst/>
          </a:prstGeom>
        </p:spPr>
      </p:pic>
      <p:pic>
        <p:nvPicPr>
          <p:cNvPr id="9218" name="Picture 2" descr="Stapel Bücher stockfoto. Bild von wissenschaft, hardcover - 18327802">
            <a:extLst>
              <a:ext uri="{FF2B5EF4-FFF2-40B4-BE49-F238E27FC236}">
                <a16:creationId xmlns:a16="http://schemas.microsoft.com/office/drawing/2014/main" id="{E76D1DA4-4961-837F-7499-C2321A040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856" y="3601656"/>
            <a:ext cx="1824460" cy="306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513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EB21D6-0A6A-F939-0CA1-B5F964621658}"/>
              </a:ext>
            </a:extLst>
          </p:cNvPr>
          <p:cNvSpPr>
            <a:spLocks noGrp="1"/>
          </p:cNvSpPr>
          <p:nvPr>
            <p:ph type="title"/>
          </p:nvPr>
        </p:nvSpPr>
        <p:spPr>
          <a:xfrm>
            <a:off x="745637" y="5194695"/>
            <a:ext cx="7475220" cy="1325880"/>
          </a:xfrm>
        </p:spPr>
        <p:txBody>
          <a:bodyPr vert="horz" lIns="91440" tIns="45720" rIns="91440" bIns="45720" rtlCol="0" anchor="b">
            <a:normAutofit/>
          </a:bodyPr>
          <a:lstStyle/>
          <a:p>
            <a:pPr algn="ctr" defTabSz="914400">
              <a:lnSpc>
                <a:spcPct val="85000"/>
              </a:lnSpc>
            </a:pPr>
            <a:r>
              <a:rPr lang="en-US" b="1" i="1" cap="all" dirty="0">
                <a:solidFill>
                  <a:schemeClr val="accent4">
                    <a:lumMod val="50000"/>
                  </a:schemeClr>
                </a:solidFill>
              </a:rPr>
              <a:t>…ein </a:t>
            </a:r>
            <a:r>
              <a:rPr lang="en-US" b="1" i="1" cap="all" dirty="0" err="1">
                <a:solidFill>
                  <a:schemeClr val="accent4">
                    <a:lumMod val="50000"/>
                  </a:schemeClr>
                </a:solidFill>
              </a:rPr>
              <a:t>möglicher</a:t>
            </a:r>
            <a:r>
              <a:rPr lang="en-US" b="1" i="1" cap="all" dirty="0">
                <a:solidFill>
                  <a:schemeClr val="accent4">
                    <a:lumMod val="50000"/>
                  </a:schemeClr>
                </a:solidFill>
              </a:rPr>
              <a:t> „</a:t>
            </a:r>
            <a:r>
              <a:rPr lang="en-US" b="1" i="1" cap="all" dirty="0" err="1">
                <a:solidFill>
                  <a:schemeClr val="accent4">
                    <a:lumMod val="50000"/>
                  </a:schemeClr>
                </a:solidFill>
              </a:rPr>
              <a:t>leichter</a:t>
            </a:r>
            <a:r>
              <a:rPr lang="en-US" b="1" i="1" cap="all" dirty="0">
                <a:solidFill>
                  <a:schemeClr val="accent4">
                    <a:lumMod val="50000"/>
                  </a:schemeClr>
                </a:solidFill>
              </a:rPr>
              <a:t>“ </a:t>
            </a:r>
            <a:r>
              <a:rPr lang="en-US" b="1" i="1" cap="all" dirty="0" err="1">
                <a:solidFill>
                  <a:schemeClr val="accent4">
                    <a:lumMod val="50000"/>
                  </a:schemeClr>
                </a:solidFill>
              </a:rPr>
              <a:t>Einstieg</a:t>
            </a:r>
            <a:r>
              <a:rPr lang="en-US" b="1" i="1" cap="all" dirty="0">
                <a:solidFill>
                  <a:schemeClr val="accent4">
                    <a:lumMod val="50000"/>
                  </a:schemeClr>
                </a:solidFill>
              </a:rPr>
              <a:t> in die </a:t>
            </a:r>
            <a:r>
              <a:rPr lang="en-US" b="1" i="1" cap="all" dirty="0" err="1">
                <a:solidFill>
                  <a:schemeClr val="accent4">
                    <a:lumMod val="50000"/>
                  </a:schemeClr>
                </a:solidFill>
              </a:rPr>
              <a:t>Thematik</a:t>
            </a:r>
            <a:r>
              <a:rPr lang="en-US" b="1" i="1" cap="all" dirty="0">
                <a:solidFill>
                  <a:schemeClr val="accent4">
                    <a:lumMod val="50000"/>
                  </a:schemeClr>
                </a:solidFill>
              </a:rPr>
              <a:t>…</a:t>
            </a:r>
          </a:p>
        </p:txBody>
      </p:sp>
      <p:pic>
        <p:nvPicPr>
          <p:cNvPr id="11272" name="Picture 8" descr="Traumapädagogik in der Kita">
            <a:extLst>
              <a:ext uri="{FF2B5EF4-FFF2-40B4-BE49-F238E27FC236}">
                <a16:creationId xmlns:a16="http://schemas.microsoft.com/office/drawing/2014/main" id="{6B1E88B6-CB13-32BB-3270-B9E3C556F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637" y="362372"/>
            <a:ext cx="3316487" cy="46897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eite 2">
            <a:extLst>
              <a:ext uri="{FF2B5EF4-FFF2-40B4-BE49-F238E27FC236}">
                <a16:creationId xmlns:a16="http://schemas.microsoft.com/office/drawing/2014/main" id="{34905D83-06C1-15FF-3CAF-7477BD2C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699" y="301605"/>
            <a:ext cx="3416495" cy="480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3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19509" r="3049" b="-1"/>
          <a:stretch/>
        </p:blipFill>
        <p:spPr>
          <a:xfrm>
            <a:off x="482600" y="643467"/>
            <a:ext cx="8178799" cy="5571066"/>
          </a:xfrm>
          <a:prstGeom prst="rect">
            <a:avLst/>
          </a:prstGeom>
        </p:spPr>
      </p:pic>
      <p:pic>
        <p:nvPicPr>
          <p:cNvPr id="2" name="Grafik 1">
            <a:extLst>
              <a:ext uri="{FF2B5EF4-FFF2-40B4-BE49-F238E27FC236}">
                <a16:creationId xmlns:a16="http://schemas.microsoft.com/office/drawing/2014/main" id="{A851F9FA-8813-9F6D-5893-7DA8FDAFB2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600" y="4740122"/>
            <a:ext cx="1719522" cy="1719522"/>
          </a:xfrm>
          <a:prstGeom prst="rect">
            <a:avLst/>
          </a:prstGeom>
        </p:spPr>
      </p:pic>
    </p:spTree>
    <p:extLst>
      <p:ext uri="{BB962C8B-B14F-4D97-AF65-F5344CB8AC3E}">
        <p14:creationId xmlns:p14="http://schemas.microsoft.com/office/powerpoint/2010/main" val="57030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E55C038-0209-2B97-F37C-87719A1007E2}"/>
            </a:ext>
          </a:extLst>
        </p:cNvPr>
        <p:cNvGrpSpPr/>
        <p:nvPr/>
      </p:nvGrpSpPr>
      <p:grpSpPr bwMode="auto">
        <a:xfrm>
          <a:off x="0" y="0"/>
          <a:ext cx="0" cy="0"/>
          <a:chOff x="0" y="0"/>
          <a:chExt cx="0" cy="0"/>
        </a:xfrm>
      </p:grpSpPr>
      <p:sp>
        <p:nvSpPr>
          <p:cNvPr id="5" name="Textfeld 4">
            <a:extLst>
              <a:ext uri="{FF2B5EF4-FFF2-40B4-BE49-F238E27FC236}">
                <a16:creationId xmlns:a16="http://schemas.microsoft.com/office/drawing/2014/main" id="{9CF0563A-6016-4C85-3DEF-6A58F715C32D}"/>
              </a:ext>
            </a:extLst>
          </p:cNvPr>
          <p:cNvSpPr txBox="1"/>
          <p:nvPr/>
        </p:nvSpPr>
        <p:spPr bwMode="auto">
          <a:xfrm>
            <a:off x="780936" y="1572536"/>
            <a:ext cx="8177183" cy="4801314"/>
          </a:xfrm>
          <a:prstGeom prst="rect">
            <a:avLst/>
          </a:prstGeom>
          <a:noFill/>
        </p:spPr>
        <p:txBody>
          <a:bodyPr wrap="square" rtlCol="0">
            <a:spAutoFit/>
          </a:bodyPr>
          <a:lstStyle/>
          <a:p>
            <a:pPr>
              <a:defRPr/>
            </a:pPr>
            <a:r>
              <a:rPr lang="de-DE" sz="3200" dirty="0"/>
              <a:t>Hinweis 2: </a:t>
            </a:r>
            <a:endParaRPr dirty="0"/>
          </a:p>
          <a:p>
            <a:pPr>
              <a:defRPr/>
            </a:pPr>
            <a:endParaRPr lang="de-DE" sz="3200" dirty="0"/>
          </a:p>
          <a:p>
            <a:pPr>
              <a:defRPr/>
            </a:pPr>
            <a:r>
              <a:rPr lang="de-DE" sz="2800" dirty="0"/>
              <a:t>Die hier vorliegende </a:t>
            </a:r>
            <a:r>
              <a:rPr lang="de-DE" sz="2800" dirty="0" err="1"/>
              <a:t>Powerpoint</a:t>
            </a:r>
            <a:r>
              <a:rPr lang="de-DE" sz="2800" dirty="0"/>
              <a:t>-Präsentation mit den Visualisierungen der einzelnen Themenkomplexe zur Infoveranstaltung am 15.11.24 ist als „Service“ für die </a:t>
            </a:r>
            <a:r>
              <a:rPr lang="de-DE" sz="2800" dirty="0" err="1"/>
              <a:t>Externenprüflinge</a:t>
            </a:r>
            <a:r>
              <a:rPr lang="de-DE" sz="2800" dirty="0"/>
              <a:t> zu verstehen. Alle relevanten Grundlagen und Lerninhalte für das </a:t>
            </a:r>
            <a:r>
              <a:rPr lang="de-DE" sz="2800" dirty="0" err="1"/>
              <a:t>Externenprüfungssemester</a:t>
            </a:r>
            <a:r>
              <a:rPr lang="de-DE" sz="2800" dirty="0"/>
              <a:t> 2025 befinden sich im </a:t>
            </a:r>
            <a:r>
              <a:rPr lang="de-DE" sz="2800" dirty="0" err="1"/>
              <a:t>moodle</a:t>
            </a:r>
            <a:r>
              <a:rPr lang="de-DE" sz="2800" dirty="0"/>
              <a:t>-Kurs „</a:t>
            </a:r>
            <a:r>
              <a:rPr lang="de-DE" sz="2800" b="1" dirty="0" err="1"/>
              <a:t>Externenprüfung</a:t>
            </a:r>
            <a:r>
              <a:rPr lang="de-DE" sz="2800" b="1" dirty="0"/>
              <a:t> 2025 - Materialien zur Vorbereitung“ </a:t>
            </a:r>
            <a:r>
              <a:rPr lang="de-DE" sz="2800" dirty="0"/>
              <a:t>in den einzelnen Kacheln.</a:t>
            </a:r>
            <a:endParaRPr lang="de-DE" sz="2800" b="1" dirty="0"/>
          </a:p>
          <a:p>
            <a:pPr>
              <a:defRPr/>
            </a:pPr>
            <a:endParaRPr dirty="0"/>
          </a:p>
        </p:txBody>
      </p:sp>
      <p:pic>
        <p:nvPicPr>
          <p:cNvPr id="4" name="Grafik 3">
            <a:extLst>
              <a:ext uri="{FF2B5EF4-FFF2-40B4-BE49-F238E27FC236}">
                <a16:creationId xmlns:a16="http://schemas.microsoft.com/office/drawing/2014/main" id="{F0D37DB8-09F3-4009-87A7-3724F6A64C13}"/>
              </a:ext>
            </a:extLst>
          </p:cNvPr>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extLst>
      <p:ext uri="{BB962C8B-B14F-4D97-AF65-F5344CB8AC3E}">
        <p14:creationId xmlns:p14="http://schemas.microsoft.com/office/powerpoint/2010/main" val="3915862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1392651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231106"/>
          </a:xfrm>
          <a:prstGeom prst="rect">
            <a:avLst/>
          </a:prstGeom>
          <a:noFill/>
        </p:spPr>
        <p:txBody>
          <a:bodyPr wrap="square" rtlCol="0">
            <a:spAutoFit/>
          </a:bodyPr>
          <a:lstStyle/>
          <a:p>
            <a:r>
              <a:rPr lang="de-DE" sz="2800" b="1" i="1" dirty="0"/>
              <a:t>Prüfung in Medien</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E67A50D8-CBF8-8C25-A89E-3DB1F18FEA1A}"/>
              </a:ext>
            </a:extLst>
          </p:cNvPr>
          <p:cNvSpPr txBox="1"/>
          <p:nvPr/>
        </p:nvSpPr>
        <p:spPr>
          <a:xfrm>
            <a:off x="2106202" y="2188089"/>
            <a:ext cx="6503542" cy="1569660"/>
          </a:xfrm>
          <a:prstGeom prst="rect">
            <a:avLst/>
          </a:prstGeom>
          <a:noFill/>
        </p:spPr>
        <p:txBody>
          <a:bodyPr wrap="square" rtlCol="0">
            <a:spAutoFit/>
          </a:bodyPr>
          <a:lstStyle/>
          <a:p>
            <a:r>
              <a:rPr lang="de-DE" sz="2400" b="1" dirty="0"/>
              <a:t>Thema: </a:t>
            </a:r>
          </a:p>
          <a:p>
            <a:r>
              <a:rPr lang="de-DE" sz="2400" dirty="0" err="1"/>
              <a:t>Medienheld:innen-Einfluss</a:t>
            </a:r>
            <a:r>
              <a:rPr lang="de-DE" sz="2400" dirty="0"/>
              <a:t> </a:t>
            </a:r>
          </a:p>
          <a:p>
            <a:r>
              <a:rPr lang="de-DE" sz="2400" dirty="0"/>
              <a:t>auf die Entwicklung von Kindern + medienpädagogische Projekte</a:t>
            </a:r>
          </a:p>
        </p:txBody>
      </p:sp>
    </p:spTree>
    <p:extLst>
      <p:ext uri="{BB962C8B-B14F-4D97-AF65-F5344CB8AC3E}">
        <p14:creationId xmlns:p14="http://schemas.microsoft.com/office/powerpoint/2010/main" val="1792510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3C4A-166E-333C-A8AE-51A06B4F83D5}"/>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01185A79-CA27-330B-1CEC-20418D149030}"/>
              </a:ext>
            </a:extLst>
          </p:cNvPr>
          <p:cNvSpPr txBox="1"/>
          <p:nvPr/>
        </p:nvSpPr>
        <p:spPr>
          <a:xfrm>
            <a:off x="2014530" y="956983"/>
            <a:ext cx="6221945" cy="1231106"/>
          </a:xfrm>
          <a:prstGeom prst="rect">
            <a:avLst/>
          </a:prstGeom>
          <a:noFill/>
        </p:spPr>
        <p:txBody>
          <a:bodyPr wrap="square" rtlCol="0">
            <a:spAutoFit/>
          </a:bodyPr>
          <a:lstStyle/>
          <a:p>
            <a:r>
              <a:rPr lang="de-DE" sz="2800" b="1" i="1" dirty="0"/>
              <a:t>Prüfung in Medien</a:t>
            </a:r>
          </a:p>
          <a:p>
            <a:endParaRPr lang="de-DE" sz="2800" b="1" i="1" dirty="0"/>
          </a:p>
          <a:p>
            <a:endParaRPr lang="de-DE" dirty="0"/>
          </a:p>
        </p:txBody>
      </p:sp>
      <p:pic>
        <p:nvPicPr>
          <p:cNvPr id="5" name="Grafik 4">
            <a:extLst>
              <a:ext uri="{FF2B5EF4-FFF2-40B4-BE49-F238E27FC236}">
                <a16:creationId xmlns:a16="http://schemas.microsoft.com/office/drawing/2014/main" id="{C6E0DF4B-5436-4A24-A8E6-BDC2E8BF464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753A92FA-C793-CAD6-53B8-EC5A1D57077C}"/>
              </a:ext>
            </a:extLst>
          </p:cNvPr>
          <p:cNvSpPr txBox="1"/>
          <p:nvPr/>
        </p:nvSpPr>
        <p:spPr>
          <a:xfrm>
            <a:off x="2106202" y="2188089"/>
            <a:ext cx="6503542" cy="3693319"/>
          </a:xfrm>
          <a:prstGeom prst="rect">
            <a:avLst/>
          </a:prstGeom>
          <a:noFill/>
        </p:spPr>
        <p:txBody>
          <a:bodyPr wrap="square" rtlCol="0">
            <a:spAutoFit/>
          </a:bodyPr>
          <a:lstStyle/>
          <a:p>
            <a:pPr algn="ctr"/>
            <a:r>
              <a:rPr lang="de-DE" sz="1800" b="1" kern="100" dirty="0">
                <a:effectLst/>
                <a:latin typeface="Aptos" panose="020B0004020202020204" pitchFamily="34" charset="0"/>
                <a:ea typeface="Aptos" panose="020B0004020202020204" pitchFamily="34" charset="0"/>
                <a:cs typeface="Times New Roman" panose="02020603050405020304" pitchFamily="18" charset="0"/>
              </a:rPr>
              <a:t>Basiskompetenzen: Externe Prüfung Medien SoSe_2025</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b="1" kern="100" dirty="0">
                <a:effectLst/>
                <a:latin typeface="Aptos" panose="020B0004020202020204" pitchFamily="34" charset="0"/>
                <a:ea typeface="Aptos" panose="020B0004020202020204" pitchFamily="34" charset="0"/>
                <a:cs typeface="Times New Roman" panose="02020603050405020304" pitchFamily="18" charset="0"/>
              </a:rPr>
              <a:t>Die Prüflinge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können verschiedene Konzepte der Medienpädagogik benennen und definieren</a:t>
            </a: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können den Begriff der Medienkompetenz beschreiben und definieren</a:t>
            </a: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haben Kenntnisse über die Entwicklungspsychologie von Kindern und wie sie durch Medienerlebnisse lernen können</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9120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6CE8-8FE8-DE8E-9E0C-DE7D1523BCE5}"/>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CD2FA637-CCDA-4F83-9FB3-E8E36DACCBBD}"/>
              </a:ext>
            </a:extLst>
          </p:cNvPr>
          <p:cNvSpPr txBox="1"/>
          <p:nvPr/>
        </p:nvSpPr>
        <p:spPr>
          <a:xfrm>
            <a:off x="2014530" y="956983"/>
            <a:ext cx="6221945" cy="1231106"/>
          </a:xfrm>
          <a:prstGeom prst="rect">
            <a:avLst/>
          </a:prstGeom>
          <a:noFill/>
        </p:spPr>
        <p:txBody>
          <a:bodyPr wrap="square" rtlCol="0">
            <a:spAutoFit/>
          </a:bodyPr>
          <a:lstStyle/>
          <a:p>
            <a:r>
              <a:rPr lang="de-DE" sz="2800" b="1" i="1" dirty="0"/>
              <a:t>Prüfung in Medien</a:t>
            </a:r>
          </a:p>
          <a:p>
            <a:endParaRPr lang="de-DE" sz="2800" b="1" i="1" dirty="0"/>
          </a:p>
          <a:p>
            <a:endParaRPr lang="de-DE" dirty="0"/>
          </a:p>
        </p:txBody>
      </p:sp>
      <p:pic>
        <p:nvPicPr>
          <p:cNvPr id="5" name="Grafik 4">
            <a:extLst>
              <a:ext uri="{FF2B5EF4-FFF2-40B4-BE49-F238E27FC236}">
                <a16:creationId xmlns:a16="http://schemas.microsoft.com/office/drawing/2014/main" id="{C6446ACF-8537-CA95-F983-D1D93597762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4B7A9285-FAA5-795A-88B4-1478DCA4CE80}"/>
              </a:ext>
            </a:extLst>
          </p:cNvPr>
          <p:cNvSpPr txBox="1"/>
          <p:nvPr/>
        </p:nvSpPr>
        <p:spPr>
          <a:xfrm>
            <a:off x="2106202" y="2188089"/>
            <a:ext cx="6503542" cy="4801314"/>
          </a:xfrm>
          <a:prstGeom prst="rect">
            <a:avLst/>
          </a:prstGeom>
          <a:noFill/>
        </p:spPr>
        <p:txBody>
          <a:bodyPr wrap="square" rtlCol="0">
            <a:spAutoFit/>
          </a:bodyPr>
          <a:lstStyle/>
          <a:p>
            <a:pPr algn="ctr"/>
            <a:r>
              <a:rPr lang="de-DE" sz="1800" b="1" kern="100" dirty="0">
                <a:effectLst/>
                <a:latin typeface="Aptos" panose="020B0004020202020204" pitchFamily="34" charset="0"/>
                <a:ea typeface="Aptos" panose="020B0004020202020204" pitchFamily="34" charset="0"/>
                <a:cs typeface="Times New Roman" panose="02020603050405020304" pitchFamily="18" charset="0"/>
              </a:rPr>
              <a:t>Basiskompetenzen: Externe Prüfung Medien SoSe_2025</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b="1" kern="100" dirty="0">
                <a:effectLst/>
                <a:latin typeface="Aptos" panose="020B0004020202020204" pitchFamily="34" charset="0"/>
                <a:ea typeface="Aptos" panose="020B0004020202020204" pitchFamily="34" charset="0"/>
                <a:cs typeface="Times New Roman" panose="02020603050405020304" pitchFamily="18" charset="0"/>
              </a:rPr>
              <a:t>Die Prüflinge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erläutern die Rolle von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Medienheld:innen</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in der kindlichen Entwicklung, insbesondere in Bezug auf Identitätsfindung und Persönlichkeitsentwicklung.</a:t>
            </a: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erklären das Projekt-Prinzip und das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ko</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-konstruktive Prinzip</a:t>
            </a: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entwickeln fundierte, innovative Ideen und Konzepte für medienpädagogische Projekte, strukturieren diese nach dem Projekt-Prinzip und berücksichtigen dabei das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ko</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-konstruktive Prinzip in der Umsetzungsplanung</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8506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8396-6CA1-F679-6595-F646F559AAA6}"/>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33DE1142-75E4-3D61-374A-EACC47451941}"/>
              </a:ext>
            </a:extLst>
          </p:cNvPr>
          <p:cNvSpPr txBox="1"/>
          <p:nvPr/>
        </p:nvSpPr>
        <p:spPr>
          <a:xfrm>
            <a:off x="2014530" y="956983"/>
            <a:ext cx="6221945" cy="1231106"/>
          </a:xfrm>
          <a:prstGeom prst="rect">
            <a:avLst/>
          </a:prstGeom>
          <a:noFill/>
        </p:spPr>
        <p:txBody>
          <a:bodyPr wrap="square" rtlCol="0">
            <a:spAutoFit/>
          </a:bodyPr>
          <a:lstStyle/>
          <a:p>
            <a:r>
              <a:rPr lang="de-DE" sz="2800" b="1" i="1" dirty="0"/>
              <a:t>Prüfung in Medien</a:t>
            </a:r>
          </a:p>
          <a:p>
            <a:endParaRPr lang="de-DE" sz="2800" b="1" i="1" dirty="0"/>
          </a:p>
          <a:p>
            <a:endParaRPr lang="de-DE" dirty="0"/>
          </a:p>
        </p:txBody>
      </p:sp>
      <p:pic>
        <p:nvPicPr>
          <p:cNvPr id="5" name="Grafik 4">
            <a:extLst>
              <a:ext uri="{FF2B5EF4-FFF2-40B4-BE49-F238E27FC236}">
                <a16:creationId xmlns:a16="http://schemas.microsoft.com/office/drawing/2014/main" id="{234BEC66-8B6C-0740-58E0-7CF706213F5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extfeld 1">
            <a:extLst>
              <a:ext uri="{FF2B5EF4-FFF2-40B4-BE49-F238E27FC236}">
                <a16:creationId xmlns:a16="http://schemas.microsoft.com/office/drawing/2014/main" id="{4B32870E-6BF6-3227-1D3C-32963B1ACF61}"/>
              </a:ext>
            </a:extLst>
          </p:cNvPr>
          <p:cNvSpPr txBox="1"/>
          <p:nvPr/>
        </p:nvSpPr>
        <p:spPr>
          <a:xfrm>
            <a:off x="2106202" y="2188089"/>
            <a:ext cx="6503542" cy="3554819"/>
          </a:xfrm>
          <a:prstGeom prst="rect">
            <a:avLst/>
          </a:prstGeom>
          <a:noFill/>
        </p:spPr>
        <p:txBody>
          <a:bodyPr wrap="square" rtlCol="0">
            <a:spAutoFit/>
          </a:bodyPr>
          <a:lstStyle/>
          <a:p>
            <a:pPr algn="ctr"/>
            <a:r>
              <a:rPr lang="de-DE" sz="1800" b="1" kern="100" dirty="0">
                <a:effectLst/>
                <a:latin typeface="Aptos" panose="020B0004020202020204" pitchFamily="34" charset="0"/>
                <a:ea typeface="Aptos" panose="020B0004020202020204" pitchFamily="34" charset="0"/>
                <a:cs typeface="Times New Roman" panose="02020603050405020304" pitchFamily="18" charset="0"/>
              </a:rPr>
              <a:t>Basiskompetenzen: Externe Prüfung Medien SoSe_2025</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b="1" kern="100" dirty="0">
                <a:effectLst/>
                <a:latin typeface="Aptos" panose="020B0004020202020204" pitchFamily="34" charset="0"/>
                <a:ea typeface="Aptos" panose="020B0004020202020204" pitchFamily="34" charset="0"/>
                <a:cs typeface="Times New Roman" panose="02020603050405020304" pitchFamily="18" charset="0"/>
              </a:rPr>
              <a:t>Die Prüflinge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erläutern das zugrundeliegende Konzept der Medienpädagogik für selbst entwickelte medien-pädagogische Projekte</a:t>
            </a:r>
          </a:p>
          <a:p>
            <a:pPr marL="342900" lvl="0" indent="-342900">
              <a:lnSpc>
                <a:spcPct val="150000"/>
              </a:lnSpc>
              <a:buClr>
                <a:srgbClr val="A6B727"/>
              </a:buClr>
              <a:buFont typeface="Wingdings" pitchFamily="2" charset="2"/>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haben Kenntnisse über geeignete Medien und Materialien für die Zielgruppe (Kinder im Alter von 3-6 Jahren).</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2646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2512499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2014530" y="956983"/>
            <a:ext cx="6221945" cy="1661993"/>
          </a:xfrm>
          <a:prstGeom prst="rect">
            <a:avLst/>
          </a:prstGeom>
          <a:noFill/>
        </p:spPr>
        <p:txBody>
          <a:bodyPr wrap="square" rtlCol="0">
            <a:spAutoFit/>
          </a:bodyPr>
          <a:lstStyle/>
          <a:p>
            <a:r>
              <a:rPr lang="de-DE" sz="2800" b="1" i="1" dirty="0"/>
              <a:t>Prüfung in </a:t>
            </a:r>
          </a:p>
          <a:p>
            <a:r>
              <a:rPr lang="de-DE" sz="2800" b="1" i="1" dirty="0"/>
              <a:t>Gesellschaft Organisation und Recht</a:t>
            </a:r>
          </a:p>
          <a:p>
            <a:endParaRPr lang="de-DE" sz="2800" b="1" i="1" dirty="0"/>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2" name="Titel 1">
            <a:extLst>
              <a:ext uri="{FF2B5EF4-FFF2-40B4-BE49-F238E27FC236}">
                <a16:creationId xmlns:a16="http://schemas.microsoft.com/office/drawing/2014/main" id="{7AB645DB-5C82-807C-258C-6970682DB3F6}"/>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8A08C027-6B2D-B4E4-F46B-C4CF7A25700A}"/>
              </a:ext>
            </a:extLst>
          </p:cNvPr>
          <p:cNvSpPr>
            <a:spLocks noGrp="1"/>
          </p:cNvSpPr>
          <p:nvPr>
            <p:ph idx="1"/>
          </p:nvPr>
        </p:nvSpPr>
        <p:spPr/>
        <p:txBody>
          <a:bodyPr>
            <a:normAutofit/>
          </a:bodyPr>
          <a:lstStyle/>
          <a:p>
            <a:pPr marL="34290" indent="0" fontAlgn="auto">
              <a:spcAft>
                <a:spcPts val="0"/>
              </a:spcAft>
              <a:buNone/>
              <a:defRPr/>
            </a:pPr>
            <a:endParaRPr lang="de-DE" sz="2800" dirty="0">
              <a:solidFill>
                <a:schemeClr val="tx1"/>
              </a:solidFill>
            </a:endParaRPr>
          </a:p>
          <a:p>
            <a:pPr marL="34290" indent="0" fontAlgn="auto">
              <a:spcAft>
                <a:spcPts val="0"/>
              </a:spcAft>
              <a:buNone/>
              <a:defRPr/>
            </a:pPr>
            <a:r>
              <a:rPr lang="de-DE" sz="2800" dirty="0">
                <a:solidFill>
                  <a:schemeClr val="tx1"/>
                </a:solidFill>
              </a:rPr>
              <a:t>Themenbereich: </a:t>
            </a:r>
          </a:p>
          <a:p>
            <a:pPr marL="34290" indent="0" fontAlgn="auto">
              <a:spcAft>
                <a:spcPts val="0"/>
              </a:spcAft>
              <a:buNone/>
              <a:defRPr/>
            </a:pPr>
            <a:r>
              <a:rPr lang="de-DE" sz="2800" dirty="0">
                <a:solidFill>
                  <a:schemeClr val="tx1"/>
                </a:solidFill>
              </a:rPr>
              <a:t>Kinderrechte im Spektrum einer Bildung für nachhaltige Entwicklung</a:t>
            </a:r>
          </a:p>
          <a:p>
            <a:pPr marL="34290" indent="0" fontAlgn="auto">
              <a:spcAft>
                <a:spcPts val="0"/>
              </a:spcAft>
              <a:buNone/>
              <a:defRPr/>
            </a:pPr>
            <a:endParaRPr lang="de-DE" sz="2800" dirty="0">
              <a:solidFill>
                <a:schemeClr val="tx1"/>
              </a:solidFill>
            </a:endParaRPr>
          </a:p>
          <a:p>
            <a:pPr marL="34290" indent="0" fontAlgn="auto">
              <a:spcAft>
                <a:spcPts val="0"/>
              </a:spcAft>
              <a:buNone/>
              <a:defRPr/>
            </a:pPr>
            <a:endParaRPr lang="de-DE" sz="1400" dirty="0">
              <a:solidFill>
                <a:schemeClr val="tx1"/>
              </a:solidFill>
            </a:endParaRPr>
          </a:p>
          <a:p>
            <a:pPr marL="34290" indent="0" fontAlgn="auto">
              <a:spcAft>
                <a:spcPts val="0"/>
              </a:spcAft>
              <a:buNone/>
              <a:defRPr/>
            </a:pPr>
            <a:endParaRPr lang="de-DE" sz="1400" dirty="0">
              <a:solidFill>
                <a:schemeClr val="tx1"/>
              </a:solidFill>
            </a:endParaRPr>
          </a:p>
          <a:p>
            <a:pPr marL="34290" indent="0" fontAlgn="auto">
              <a:spcAft>
                <a:spcPts val="0"/>
              </a:spcAft>
              <a:buNone/>
              <a:defRPr/>
            </a:pPr>
            <a:r>
              <a:rPr lang="de-DE" sz="1400" dirty="0">
                <a:solidFill>
                  <a:schemeClr val="tx1"/>
                </a:solidFill>
              </a:rPr>
              <a:t>Prüfungshandreichung zu finden unter: </a:t>
            </a:r>
          </a:p>
          <a:p>
            <a:pPr marL="34290" indent="0">
              <a:buNone/>
              <a:defRPr/>
            </a:pPr>
            <a:r>
              <a:rPr lang="de-DE" sz="1400" dirty="0">
                <a:solidFill>
                  <a:schemeClr val="tx1"/>
                </a:solidFill>
              </a:rPr>
              <a:t>https://hibb.hamburg.de/wp-content/uploads/sites/870/2024/04/FS_Abschlusspruefung-2025-Sommer_.pdf</a:t>
            </a:r>
          </a:p>
          <a:p>
            <a:pPr marL="34290" indent="0" fontAlgn="auto">
              <a:spcAft>
                <a:spcPts val="0"/>
              </a:spcAft>
              <a:buNone/>
              <a:defRPr/>
            </a:pPr>
            <a:endParaRPr lang="de-DE" sz="2800" dirty="0">
              <a:solidFill>
                <a:schemeClr val="tx1"/>
              </a:solidFill>
            </a:endParaRPr>
          </a:p>
          <a:p>
            <a:endParaRPr lang="de-DE" dirty="0"/>
          </a:p>
        </p:txBody>
      </p:sp>
    </p:spTree>
    <p:extLst>
      <p:ext uri="{BB962C8B-B14F-4D97-AF65-F5344CB8AC3E}">
        <p14:creationId xmlns:p14="http://schemas.microsoft.com/office/powerpoint/2010/main" val="3810480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CC639-FD77-FC60-F4EE-BDC89FBE8FE2}"/>
              </a:ext>
            </a:extLst>
          </p:cNvPr>
          <p:cNvSpPr>
            <a:spLocks noGrp="1"/>
          </p:cNvSpPr>
          <p:nvPr>
            <p:ph type="title"/>
          </p:nvPr>
        </p:nvSpPr>
        <p:spPr/>
        <p:txBody>
          <a:bodyPr>
            <a:normAutofit fontScale="90000"/>
          </a:bodyPr>
          <a:lstStyle/>
          <a:p>
            <a:r>
              <a:rPr lang="de-DE" altLang="de-DE" dirty="0">
                <a:solidFill>
                  <a:schemeClr val="tx1"/>
                </a:solidFill>
              </a:rPr>
              <a:t>Themenschwerpunkt I: </a:t>
            </a:r>
            <a:br>
              <a:rPr lang="de-DE" altLang="de-DE" dirty="0">
                <a:solidFill>
                  <a:schemeClr val="tx1"/>
                </a:solidFill>
              </a:rPr>
            </a:br>
            <a:r>
              <a:rPr lang="de-DE" altLang="de-DE" dirty="0">
                <a:solidFill>
                  <a:schemeClr val="tx1"/>
                </a:solidFill>
              </a:rPr>
              <a:t>Rechtliche und politische Aspekte der Kinderrechte</a:t>
            </a:r>
            <a:endParaRPr lang="de-DE" dirty="0">
              <a:solidFill>
                <a:schemeClr val="tx1"/>
              </a:solidFill>
            </a:endParaRPr>
          </a:p>
        </p:txBody>
      </p:sp>
      <p:sp>
        <p:nvSpPr>
          <p:cNvPr id="3" name="Inhaltsplatzhalter 2">
            <a:extLst>
              <a:ext uri="{FF2B5EF4-FFF2-40B4-BE49-F238E27FC236}">
                <a16:creationId xmlns:a16="http://schemas.microsoft.com/office/drawing/2014/main" id="{AB8DE47B-4491-510A-1EE7-2846186E391C}"/>
              </a:ext>
            </a:extLst>
          </p:cNvPr>
          <p:cNvSpPr>
            <a:spLocks noGrp="1"/>
          </p:cNvSpPr>
          <p:nvPr>
            <p:ph idx="1"/>
          </p:nvPr>
        </p:nvSpPr>
        <p:spPr/>
        <p:txBody>
          <a:bodyPr>
            <a:normAutofit/>
          </a:bodyPr>
          <a:lstStyle/>
          <a:p>
            <a:pPr fontAlgn="auto">
              <a:spcAft>
                <a:spcPts val="0"/>
              </a:spcAft>
              <a:defRPr/>
            </a:pPr>
            <a:r>
              <a:rPr lang="de-DE" sz="2400" dirty="0">
                <a:solidFill>
                  <a:schemeClr val="tx1"/>
                </a:solidFill>
              </a:rPr>
              <a:t>Kinderrechte und Bildung für nachhaltige Entwicklung (BNE) beeinflussen die Zukunft </a:t>
            </a:r>
          </a:p>
          <a:p>
            <a:pPr fontAlgn="auto">
              <a:spcAft>
                <a:spcPts val="0"/>
              </a:spcAft>
              <a:defRPr/>
            </a:pPr>
            <a:r>
              <a:rPr lang="de-DE" sz="2400" dirty="0">
                <a:solidFill>
                  <a:schemeClr val="tx1"/>
                </a:solidFill>
              </a:rPr>
              <a:t>Wert der Kinder und ihrer Rechte noch nicht vollständig  und auf allen Ebenen staatlicher Ordnung anerkannt</a:t>
            </a:r>
          </a:p>
          <a:p>
            <a:pPr fontAlgn="auto">
              <a:spcAft>
                <a:spcPts val="0"/>
              </a:spcAft>
              <a:defRPr/>
            </a:pPr>
            <a:r>
              <a:rPr lang="de-DE" sz="2400" dirty="0">
                <a:solidFill>
                  <a:schemeClr val="tx1"/>
                </a:solidFill>
              </a:rPr>
              <a:t>gleichzeitig: Herausforderungen einer drohenden Klima-Katastrophe weltweit</a:t>
            </a:r>
          </a:p>
          <a:p>
            <a:pPr fontAlgn="auto">
              <a:spcAft>
                <a:spcPts val="0"/>
              </a:spcAft>
              <a:defRPr/>
            </a:pPr>
            <a:r>
              <a:rPr lang="de-DE" sz="2400" dirty="0">
                <a:solidFill>
                  <a:schemeClr val="tx1"/>
                </a:solidFill>
              </a:rPr>
              <a:t>Zukunft unseres Planeten als auch Rechte und das Wohlergehen der nächsten Generation in den Mittel-punkt zu stellen</a:t>
            </a:r>
          </a:p>
          <a:p>
            <a:pPr fontAlgn="auto">
              <a:spcAft>
                <a:spcPts val="0"/>
              </a:spcAft>
              <a:defRPr/>
            </a:pPr>
            <a:r>
              <a:rPr lang="de-DE" sz="2400" dirty="0">
                <a:solidFill>
                  <a:schemeClr val="tx1"/>
                </a:solidFill>
              </a:rPr>
              <a:t>pädagogische Konzepte zukunftsorientiert entwickeln</a:t>
            </a:r>
          </a:p>
          <a:p>
            <a:pPr fontAlgn="auto">
              <a:spcAft>
                <a:spcPts val="0"/>
              </a:spcAft>
              <a:defRPr/>
            </a:pPr>
            <a:endParaRPr lang="de-DE" dirty="0">
              <a:solidFill>
                <a:schemeClr val="tx1"/>
              </a:solidFill>
            </a:endParaRPr>
          </a:p>
          <a:p>
            <a:endParaRPr lang="de-DE" dirty="0"/>
          </a:p>
        </p:txBody>
      </p:sp>
    </p:spTree>
    <p:extLst>
      <p:ext uri="{BB962C8B-B14F-4D97-AF65-F5344CB8AC3E}">
        <p14:creationId xmlns:p14="http://schemas.microsoft.com/office/powerpoint/2010/main" val="1294282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9FDC2-30AB-D2A7-873A-61E964387092}"/>
              </a:ext>
            </a:extLst>
          </p:cNvPr>
          <p:cNvSpPr>
            <a:spLocks noGrp="1"/>
          </p:cNvSpPr>
          <p:nvPr>
            <p:ph type="title"/>
          </p:nvPr>
        </p:nvSpPr>
        <p:spPr/>
        <p:txBody>
          <a:bodyPr/>
          <a:lstStyle/>
          <a:p>
            <a:r>
              <a:rPr lang="de-DE" altLang="de-DE" dirty="0">
                <a:solidFill>
                  <a:schemeClr val="tx1"/>
                </a:solidFill>
              </a:rPr>
              <a:t>Auszug aus den Basiskompetenzen</a:t>
            </a:r>
            <a:endParaRPr lang="de-DE" dirty="0">
              <a:solidFill>
                <a:schemeClr val="tx1"/>
              </a:solidFill>
            </a:endParaRPr>
          </a:p>
        </p:txBody>
      </p:sp>
      <p:sp>
        <p:nvSpPr>
          <p:cNvPr id="3" name="Inhaltsplatzhalter 2">
            <a:extLst>
              <a:ext uri="{FF2B5EF4-FFF2-40B4-BE49-F238E27FC236}">
                <a16:creationId xmlns:a16="http://schemas.microsoft.com/office/drawing/2014/main" id="{492746B3-62C9-3068-D93F-AE5F87AFC9C0}"/>
              </a:ext>
            </a:extLst>
          </p:cNvPr>
          <p:cNvSpPr>
            <a:spLocks noGrp="1"/>
          </p:cNvSpPr>
          <p:nvPr>
            <p:ph sz="half" idx="1"/>
          </p:nvPr>
        </p:nvSpPr>
        <p:spPr>
          <a:xfrm>
            <a:off x="702365" y="2057399"/>
            <a:ext cx="4492487" cy="4023360"/>
          </a:xfrm>
        </p:spPr>
        <p:txBody>
          <a:bodyPr>
            <a:normAutofit fontScale="85000" lnSpcReduction="10000"/>
          </a:bodyPr>
          <a:lstStyle/>
          <a:p>
            <a:pPr marL="0" indent="0" fontAlgn="auto">
              <a:spcAft>
                <a:spcPts val="0"/>
              </a:spcAft>
              <a:buFont typeface="Arial" panose="020B0604020202020204" pitchFamily="34" charset="0"/>
              <a:buNone/>
              <a:defRPr/>
            </a:pPr>
            <a:endParaRPr lang="de-DE" sz="2800" dirty="0">
              <a:solidFill>
                <a:schemeClr val="tx1"/>
              </a:solidFill>
            </a:endParaRPr>
          </a:p>
          <a:p>
            <a:pPr marL="0" indent="0" fontAlgn="auto">
              <a:spcAft>
                <a:spcPts val="0"/>
              </a:spcAft>
              <a:buFont typeface="Arial" panose="020B0604020202020204" pitchFamily="34" charset="0"/>
              <a:buNone/>
              <a:defRPr/>
            </a:pPr>
            <a:r>
              <a:rPr lang="de-DE" sz="2800" dirty="0">
                <a:solidFill>
                  <a:schemeClr val="tx1"/>
                </a:solidFill>
              </a:rPr>
              <a:t>Die Prüflinge…</a:t>
            </a:r>
          </a:p>
          <a:p>
            <a:pPr marL="34290" indent="0" fontAlgn="auto">
              <a:spcAft>
                <a:spcPts val="0"/>
              </a:spcAft>
              <a:buNone/>
              <a:defRPr/>
            </a:pPr>
            <a:r>
              <a:rPr lang="de-DE" sz="2800" dirty="0">
                <a:solidFill>
                  <a:schemeClr val="tx1"/>
                </a:solidFill>
              </a:rPr>
              <a:t>stellen die allgemeinen Prinzipien der Kinderrechte (Artikel 2, 3, 6, 12) und die Unterscheidung (Kategorisierung) nach Schutz-, Förder- und Beteiligungsrechten dar. </a:t>
            </a:r>
          </a:p>
          <a:p>
            <a:pPr marL="34290" indent="0" fontAlgn="auto">
              <a:spcAft>
                <a:spcPts val="0"/>
              </a:spcAft>
              <a:buNone/>
              <a:defRPr/>
            </a:pPr>
            <a:r>
              <a:rPr lang="de-DE" sz="2800" dirty="0">
                <a:solidFill>
                  <a:schemeClr val="tx1"/>
                </a:solidFill>
              </a:rPr>
              <a:t>Damit verfügen Sie über grundlegendes Wissen über die inhaltliche und strukturelle Ausgestaltung der Kinderrechte.</a:t>
            </a:r>
          </a:p>
          <a:p>
            <a:pPr marL="34290" indent="0">
              <a:buNone/>
            </a:pPr>
            <a:endParaRPr lang="de-DE" dirty="0"/>
          </a:p>
        </p:txBody>
      </p:sp>
      <p:pic>
        <p:nvPicPr>
          <p:cNvPr id="6" name="Inhaltsplatzhalter 5">
            <a:extLst>
              <a:ext uri="{FF2B5EF4-FFF2-40B4-BE49-F238E27FC236}">
                <a16:creationId xmlns:a16="http://schemas.microsoft.com/office/drawing/2014/main" id="{07302DFF-62B4-673C-799B-D3E116DB33A7}"/>
              </a:ext>
            </a:extLst>
          </p:cNvPr>
          <p:cNvPicPr>
            <a:picLocks noGrp="1" noChangeAspect="1"/>
          </p:cNvPicPr>
          <p:nvPr>
            <p:ph sz="half" idx="2"/>
          </p:nvPr>
        </p:nvPicPr>
        <p:blipFill>
          <a:blip r:embed="rId2"/>
          <a:stretch>
            <a:fillRect/>
          </a:stretch>
        </p:blipFill>
        <p:spPr>
          <a:xfrm>
            <a:off x="5194852" y="1965960"/>
            <a:ext cx="3246783" cy="3864997"/>
          </a:xfrm>
        </p:spPr>
      </p:pic>
      <p:pic>
        <p:nvPicPr>
          <p:cNvPr id="8" name="Grafik 7">
            <a:extLst>
              <a:ext uri="{FF2B5EF4-FFF2-40B4-BE49-F238E27FC236}">
                <a16:creationId xmlns:a16="http://schemas.microsoft.com/office/drawing/2014/main" id="{D7CBAA17-EC5A-E4F2-5845-F11520B66064}"/>
              </a:ext>
            </a:extLst>
          </p:cNvPr>
          <p:cNvPicPr>
            <a:picLocks noChangeAspect="1"/>
          </p:cNvPicPr>
          <p:nvPr/>
        </p:nvPicPr>
        <p:blipFill>
          <a:blip r:embed="rId3"/>
          <a:stretch>
            <a:fillRect/>
          </a:stretch>
        </p:blipFill>
        <p:spPr>
          <a:xfrm>
            <a:off x="5194852" y="6048375"/>
            <a:ext cx="3638550" cy="400050"/>
          </a:xfrm>
          <a:prstGeom prst="rect">
            <a:avLst/>
          </a:prstGeom>
        </p:spPr>
      </p:pic>
    </p:spTree>
    <p:extLst>
      <p:ext uri="{BB962C8B-B14F-4D97-AF65-F5344CB8AC3E}">
        <p14:creationId xmlns:p14="http://schemas.microsoft.com/office/powerpoint/2010/main" val="2874796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75084-5134-F2B7-92F0-A669703AF573}"/>
              </a:ext>
            </a:extLst>
          </p:cNvPr>
          <p:cNvSpPr>
            <a:spLocks noGrp="1"/>
          </p:cNvSpPr>
          <p:nvPr>
            <p:ph type="title"/>
          </p:nvPr>
        </p:nvSpPr>
        <p:spPr/>
        <p:txBody>
          <a:bodyPr>
            <a:noAutofit/>
          </a:bodyPr>
          <a:lstStyle/>
          <a:p>
            <a:r>
              <a:rPr lang="de-DE" sz="3200" dirty="0">
                <a:solidFill>
                  <a:schemeClr val="tx1"/>
                </a:solidFill>
              </a:rPr>
              <a:t>Themenschwerpunkt II: </a:t>
            </a:r>
            <a:br>
              <a:rPr lang="de-DE" sz="3200" dirty="0">
                <a:solidFill>
                  <a:schemeClr val="tx1"/>
                </a:solidFill>
              </a:rPr>
            </a:br>
            <a:r>
              <a:rPr lang="de-DE" sz="3200" dirty="0">
                <a:solidFill>
                  <a:schemeClr val="tx1"/>
                </a:solidFill>
              </a:rPr>
              <a:t>Kinderrechte in pädagogischen Einrichtungen realisieren</a:t>
            </a:r>
          </a:p>
        </p:txBody>
      </p:sp>
      <p:sp>
        <p:nvSpPr>
          <p:cNvPr id="3" name="Inhaltsplatzhalter 2">
            <a:extLst>
              <a:ext uri="{FF2B5EF4-FFF2-40B4-BE49-F238E27FC236}">
                <a16:creationId xmlns:a16="http://schemas.microsoft.com/office/drawing/2014/main" id="{F54C4A44-70EA-EE87-96FC-50A0263F06B8}"/>
              </a:ext>
            </a:extLst>
          </p:cNvPr>
          <p:cNvSpPr>
            <a:spLocks noGrp="1"/>
          </p:cNvSpPr>
          <p:nvPr>
            <p:ph idx="1"/>
          </p:nvPr>
        </p:nvSpPr>
        <p:spPr/>
        <p:txBody>
          <a:bodyPr/>
          <a:lstStyle/>
          <a:p>
            <a:endParaRPr lang="de-DE" altLang="de-DE" sz="2400" dirty="0">
              <a:solidFill>
                <a:schemeClr val="tx1"/>
              </a:solidFill>
            </a:endParaRPr>
          </a:p>
          <a:p>
            <a:pPr algn="just"/>
            <a:r>
              <a:rPr lang="de-DE" altLang="de-DE" sz="2400" dirty="0">
                <a:solidFill>
                  <a:schemeClr val="tx1"/>
                </a:solidFill>
              </a:rPr>
              <a:t>entscheidende Rolle von Bildungseinrichtungen bei der Vermittlung sowohl von Kinderrechten als auch von BNE</a:t>
            </a:r>
          </a:p>
          <a:p>
            <a:pPr algn="just"/>
            <a:r>
              <a:rPr lang="de-DE" altLang="de-DE" sz="2400" dirty="0">
                <a:solidFill>
                  <a:schemeClr val="tx1"/>
                </a:solidFill>
              </a:rPr>
              <a:t>eine förderliche Umgebung schaffen</a:t>
            </a:r>
          </a:p>
          <a:p>
            <a:pPr algn="just"/>
            <a:r>
              <a:rPr lang="de-DE" altLang="de-DE" sz="2400" dirty="0">
                <a:solidFill>
                  <a:schemeClr val="tx1"/>
                </a:solidFill>
              </a:rPr>
              <a:t>die beteiligten Akteure müssen die Bedeutung dieser Gegenwarts- und Zukunftsthemen erkennen, die eigene Rolle reflektieren und das den verschiedenen Ansätzen zugrunde liegende Bildungsverständnis hinterfragen</a:t>
            </a:r>
          </a:p>
          <a:p>
            <a:endParaRPr lang="de-DE" dirty="0"/>
          </a:p>
        </p:txBody>
      </p:sp>
    </p:spTree>
    <p:extLst>
      <p:ext uri="{BB962C8B-B14F-4D97-AF65-F5344CB8AC3E}">
        <p14:creationId xmlns:p14="http://schemas.microsoft.com/office/powerpoint/2010/main" val="30762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231016" y="1619182"/>
            <a:ext cx="4239283" cy="792839"/>
          </a:xfrm>
          <a:prstGeom prst="rect">
            <a:avLst/>
          </a:prstGeom>
          <a:noFill/>
        </p:spPr>
        <p:txBody>
          <a:bodyPr wrap="square" rtlCol="0">
            <a:spAutoFit/>
          </a:bodyPr>
          <a:lstStyle/>
          <a:p>
            <a:pPr>
              <a:defRPr/>
            </a:pPr>
            <a:r>
              <a:rPr lang="de-DE" sz="3200"/>
              <a:t>Die Prüfungstermine: </a:t>
            </a:r>
            <a:endParaRPr/>
          </a:p>
          <a:p>
            <a:pPr>
              <a:defRPr/>
            </a:pPr>
            <a:r>
              <a:rPr lang="de-DE" sz="1400"/>
              <a:t>„Siehe auch Informationsunterlagen“:</a:t>
            </a:r>
            <a:endParaRPr/>
          </a:p>
        </p:txBody>
      </p:sp>
      <p:pic>
        <p:nvPicPr>
          <p:cNvPr id="6" name="Grafik 5"/>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pic>
        <p:nvPicPr>
          <p:cNvPr id="318374292" name="Grafik 318374291"/>
          <p:cNvPicPr>
            <a:picLocks noChangeAspect="1"/>
          </p:cNvPicPr>
          <p:nvPr/>
        </p:nvPicPr>
        <p:blipFill>
          <a:blip r:embed="rId4"/>
          <a:stretch/>
        </p:blipFill>
        <p:spPr bwMode="auto">
          <a:xfrm>
            <a:off x="3963504" y="128133"/>
            <a:ext cx="5018548" cy="659216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675A6-21C0-E422-2DC9-5D3BB5B4E94C}"/>
              </a:ext>
            </a:extLst>
          </p:cNvPr>
          <p:cNvSpPr>
            <a:spLocks noGrp="1"/>
          </p:cNvSpPr>
          <p:nvPr>
            <p:ph type="title"/>
          </p:nvPr>
        </p:nvSpPr>
        <p:spPr/>
        <p:txBody>
          <a:bodyPr/>
          <a:lstStyle/>
          <a:p>
            <a:r>
              <a:rPr lang="de-DE" altLang="de-DE" dirty="0">
                <a:solidFill>
                  <a:schemeClr val="tx1"/>
                </a:solidFill>
              </a:rPr>
              <a:t>Auszug aus den Basiskompetenzen</a:t>
            </a:r>
            <a:endParaRPr lang="de-DE" dirty="0">
              <a:solidFill>
                <a:schemeClr val="tx1"/>
              </a:solidFill>
            </a:endParaRPr>
          </a:p>
        </p:txBody>
      </p:sp>
      <p:sp>
        <p:nvSpPr>
          <p:cNvPr id="3" name="Inhaltsplatzhalter 2">
            <a:extLst>
              <a:ext uri="{FF2B5EF4-FFF2-40B4-BE49-F238E27FC236}">
                <a16:creationId xmlns:a16="http://schemas.microsoft.com/office/drawing/2014/main" id="{F24898D2-A521-0835-BFA1-FABF526E6807}"/>
              </a:ext>
            </a:extLst>
          </p:cNvPr>
          <p:cNvSpPr>
            <a:spLocks noGrp="1"/>
          </p:cNvSpPr>
          <p:nvPr>
            <p:ph idx="1"/>
          </p:nvPr>
        </p:nvSpPr>
        <p:spPr/>
        <p:txBody>
          <a:bodyPr/>
          <a:lstStyle/>
          <a:p>
            <a:pPr marL="0" indent="0" fontAlgn="auto">
              <a:spcAft>
                <a:spcPts val="0"/>
              </a:spcAft>
              <a:buFont typeface="Arial" panose="020B0604020202020204" pitchFamily="34" charset="0"/>
              <a:buNone/>
              <a:defRPr/>
            </a:pPr>
            <a:endParaRPr lang="de-DE" sz="2400" dirty="0">
              <a:solidFill>
                <a:schemeClr val="tx1"/>
              </a:solidFill>
            </a:endParaRPr>
          </a:p>
          <a:p>
            <a:pPr marL="0" indent="0" fontAlgn="auto">
              <a:spcAft>
                <a:spcPts val="0"/>
              </a:spcAft>
              <a:buFont typeface="Arial" panose="020B0604020202020204" pitchFamily="34" charset="0"/>
              <a:buNone/>
              <a:defRPr/>
            </a:pPr>
            <a:r>
              <a:rPr lang="de-DE" sz="2400" dirty="0">
                <a:solidFill>
                  <a:schemeClr val="tx1"/>
                </a:solidFill>
              </a:rPr>
              <a:t>Die Prüflinge…</a:t>
            </a:r>
          </a:p>
          <a:p>
            <a:pPr fontAlgn="auto">
              <a:spcAft>
                <a:spcPts val="0"/>
              </a:spcAft>
              <a:defRPr/>
            </a:pPr>
            <a:r>
              <a:rPr lang="de-DE" sz="2400" dirty="0">
                <a:solidFill>
                  <a:schemeClr val="tx1"/>
                </a:solidFill>
              </a:rPr>
              <a:t>planen pädagogische Arrangements, die Kindern Raum und Möglichkeiten zur altersgerechten und spielerischen Auseinandersetzung mit zukunfts-relevanten Themen bieten und sie in der Entwicklung von Haltungen, Sichtweisen, Wissen und Kompetenzen unterstützen, die für ein sozial verantwortliches und umweltbewusstes Handeln erforderlich sind.</a:t>
            </a:r>
          </a:p>
          <a:p>
            <a:endParaRPr lang="de-DE" dirty="0"/>
          </a:p>
        </p:txBody>
      </p:sp>
    </p:spTree>
    <p:extLst>
      <p:ext uri="{BB962C8B-B14F-4D97-AF65-F5344CB8AC3E}">
        <p14:creationId xmlns:p14="http://schemas.microsoft.com/office/powerpoint/2010/main" val="259412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1329386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8F9E055B-503A-4D5A-AA3C-AB296625452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900974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7697506" cy="769441"/>
          </a:xfrm>
          <a:prstGeom prst="rect">
            <a:avLst/>
          </a:prstGeom>
          <a:noFill/>
        </p:spPr>
        <p:txBody>
          <a:bodyPr wrap="square" rtlCol="0">
            <a:spAutoFit/>
          </a:bodyPr>
          <a:lstStyle/>
          <a:p>
            <a:r>
              <a:rPr lang="de-DE" sz="2200" dirty="0">
                <a:latin typeface="Arial" pitchFamily="34" charset="0"/>
                <a:cs typeface="Arial" pitchFamily="34" charset="0"/>
              </a:rPr>
              <a:t>	</a:t>
            </a:r>
          </a:p>
          <a:p>
            <a:endParaRPr lang="de-DE" sz="2200" dirty="0">
              <a:latin typeface="Arial" pitchFamily="34" charset="0"/>
              <a:cs typeface="Arial" pitchFamily="34" charset="0"/>
            </a:endParaRPr>
          </a:p>
        </p:txBody>
      </p:sp>
      <p:pic>
        <p:nvPicPr>
          <p:cNvPr id="2051" name="Picture 3" descr="https://integral-erfolgreich.de/wp-content/uploads/Salutogenese-Screenshot-2.png"/>
          <p:cNvPicPr>
            <a:picLocks noChangeAspect="1" noChangeArrowheads="1"/>
          </p:cNvPicPr>
          <p:nvPr/>
        </p:nvPicPr>
        <p:blipFill>
          <a:blip r:embed="rId3" cstate="print"/>
          <a:srcRect/>
          <a:stretch>
            <a:fillRect/>
          </a:stretch>
        </p:blipFill>
        <p:spPr bwMode="auto">
          <a:xfrm>
            <a:off x="1513610" y="1427164"/>
            <a:ext cx="5820063" cy="4996470"/>
          </a:xfrm>
          <a:prstGeom prst="rect">
            <a:avLst/>
          </a:prstGeom>
          <a:noFill/>
        </p:spPr>
      </p:pic>
      <p:sp>
        <p:nvSpPr>
          <p:cNvPr id="2052" name="Rectangle 4"/>
          <p:cNvSpPr>
            <a:spLocks noChangeArrowheads="1"/>
          </p:cNvSpPr>
          <p:nvPr/>
        </p:nvSpPr>
        <p:spPr bwMode="auto">
          <a:xfrm>
            <a:off x="2530763" y="6313868"/>
            <a:ext cx="382188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a:ln>
                  <a:noFill/>
                </a:ln>
                <a:effectLst/>
                <a:latin typeface="Arial" pitchFamily="34" charset="0"/>
                <a:ea typeface="Calibri" pitchFamily="34" charset="0"/>
                <a:cs typeface="Times New Roman" pitchFamily="18" charset="0"/>
                <a:hlinkClick r:id="rId4"/>
              </a:rPr>
              <a:t>Bildnachweis: https://integral-erfolgreich.de/salutogenese/</a:t>
            </a:r>
            <a:endParaRPr kumimoji="0" lang="de-DE" sz="1800" b="0" i="0" u="none" strike="noStrike" cap="none" normalizeH="0" baseline="0" dirty="0">
              <a:ln>
                <a:noFill/>
              </a:ln>
              <a:effectLst/>
              <a:latin typeface="Arial" pitchFamily="34" charset="0"/>
              <a:cs typeface="Arial" pitchFamily="34" charset="0"/>
            </a:endParaRPr>
          </a:p>
        </p:txBody>
      </p:sp>
    </p:spTree>
    <p:extLst>
      <p:ext uri="{BB962C8B-B14F-4D97-AF65-F5344CB8AC3E}">
        <p14:creationId xmlns:p14="http://schemas.microsoft.com/office/powerpoint/2010/main" val="3325135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7697506" cy="769441"/>
          </a:xfrm>
          <a:prstGeom prst="rect">
            <a:avLst/>
          </a:prstGeom>
          <a:noFill/>
        </p:spPr>
        <p:txBody>
          <a:bodyPr wrap="square" rtlCol="0">
            <a:spAutoFit/>
          </a:bodyPr>
          <a:lstStyle/>
          <a:p>
            <a:r>
              <a:rPr lang="de-DE" sz="2200" dirty="0">
                <a:latin typeface="Arial" pitchFamily="34" charset="0"/>
                <a:cs typeface="Arial" pitchFamily="34" charset="0"/>
              </a:rPr>
              <a:t>	</a:t>
            </a:r>
          </a:p>
          <a:p>
            <a:endParaRPr lang="de-DE" sz="2200" dirty="0">
              <a:latin typeface="Arial" pitchFamily="34" charset="0"/>
              <a:cs typeface="Arial" pitchFamily="34" charset="0"/>
            </a:endParaRPr>
          </a:p>
        </p:txBody>
      </p:sp>
      <p:pic>
        <p:nvPicPr>
          <p:cNvPr id="20482" name="Picture 2" descr="https://www.igmetall-wob.de/fileadmin/_processed_/a/b/csm_2019-01-30_Resilienz_41304602cb.png"/>
          <p:cNvPicPr>
            <a:picLocks noChangeAspect="1" noChangeArrowheads="1"/>
          </p:cNvPicPr>
          <p:nvPr/>
        </p:nvPicPr>
        <p:blipFill>
          <a:blip r:embed="rId3" cstate="print"/>
          <a:srcRect/>
          <a:stretch>
            <a:fillRect/>
          </a:stretch>
        </p:blipFill>
        <p:spPr bwMode="auto">
          <a:xfrm>
            <a:off x="1579419" y="1548102"/>
            <a:ext cx="6652344" cy="4437062"/>
          </a:xfrm>
          <a:prstGeom prst="rect">
            <a:avLst/>
          </a:prstGeom>
          <a:noFill/>
        </p:spPr>
      </p:pic>
      <p:sp>
        <p:nvSpPr>
          <p:cNvPr id="8" name="Rechteck 7"/>
          <p:cNvSpPr/>
          <p:nvPr/>
        </p:nvSpPr>
        <p:spPr>
          <a:xfrm>
            <a:off x="665018" y="6254031"/>
            <a:ext cx="8072581" cy="261610"/>
          </a:xfrm>
          <a:prstGeom prst="rect">
            <a:avLst/>
          </a:prstGeom>
        </p:spPr>
        <p:txBody>
          <a:bodyPr wrap="square">
            <a:spAutoFit/>
          </a:bodyPr>
          <a:lstStyle/>
          <a:p>
            <a:r>
              <a:rPr lang="de-DE" sz="1100" dirty="0">
                <a:latin typeface="Arial" pitchFamily="34" charset="0"/>
                <a:cs typeface="Arial" pitchFamily="34" charset="0"/>
              </a:rPr>
              <a:t>Bildnachweis: https://www.igmetall-wob.de/meldung/gelassen-bleiben-in-bewegten-zeiten-eine-kurze-reise-durch-die-resilienz</a:t>
            </a:r>
          </a:p>
        </p:txBody>
      </p:sp>
    </p:spTree>
    <p:extLst>
      <p:ext uri="{BB962C8B-B14F-4D97-AF65-F5344CB8AC3E}">
        <p14:creationId xmlns:p14="http://schemas.microsoft.com/office/powerpoint/2010/main" val="1816746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7697506" cy="4832092"/>
          </a:xfrm>
          <a:prstGeom prst="rect">
            <a:avLst/>
          </a:prstGeom>
          <a:noFill/>
        </p:spPr>
        <p:txBody>
          <a:bodyPr wrap="square" rtlCol="0">
            <a:spAutoFit/>
          </a:bodyPr>
          <a:lstStyle/>
          <a:p>
            <a:r>
              <a:rPr lang="de-DE" sz="2200" b="1" dirty="0">
                <a:latin typeface="Arial" pitchFamily="34" charset="0"/>
                <a:cs typeface="Arial" pitchFamily="34" charset="0"/>
              </a:rPr>
              <a:t>Welche spezifischen Themen erwarten Sie?</a:t>
            </a:r>
            <a:endParaRPr lang="de-DE" sz="2200" dirty="0">
              <a:latin typeface="Arial" pitchFamily="34" charset="0"/>
              <a:cs typeface="Arial" pitchFamily="34" charset="0"/>
            </a:endParaRPr>
          </a:p>
          <a:p>
            <a:r>
              <a:rPr lang="de-DE" sz="2200" dirty="0">
                <a:latin typeface="Arial" pitchFamily="34" charset="0"/>
                <a:cs typeface="Arial" pitchFamily="34" charset="0"/>
              </a:rPr>
              <a:t> </a:t>
            </a:r>
          </a:p>
          <a:p>
            <a:r>
              <a:rPr lang="de-DE" sz="2200" dirty="0">
                <a:latin typeface="Arial" pitchFamily="34" charset="0"/>
                <a:cs typeface="Arial" pitchFamily="34" charset="0"/>
              </a:rPr>
              <a:t>1.	Resilienz in der professionellen Arbeit mit Kindern </a:t>
            </a:r>
            <a:br>
              <a:rPr lang="de-DE" sz="2200" dirty="0">
                <a:latin typeface="Arial" pitchFamily="34" charset="0"/>
                <a:cs typeface="Arial" pitchFamily="34" charset="0"/>
              </a:rPr>
            </a:br>
            <a:r>
              <a:rPr lang="de-DE" sz="2200" dirty="0">
                <a:latin typeface="Arial" pitchFamily="34" charset="0"/>
                <a:cs typeface="Arial" pitchFamily="34" charset="0"/>
              </a:rPr>
              <a:t>	in den ersten drei Lebensjahren</a:t>
            </a:r>
          </a:p>
          <a:p>
            <a:r>
              <a:rPr lang="de-DE" sz="2200" dirty="0">
                <a:latin typeface="Arial" pitchFamily="34" charset="0"/>
                <a:cs typeface="Arial" pitchFamily="34" charset="0"/>
              </a:rPr>
              <a:t>    </a:t>
            </a:r>
          </a:p>
          <a:p>
            <a:pPr marL="457200" indent="-457200">
              <a:buAutoNum type="arabicPeriod" startAt="2"/>
            </a:pPr>
            <a:r>
              <a:rPr lang="de-DE" sz="2200" dirty="0">
                <a:latin typeface="Arial" pitchFamily="34" charset="0"/>
                <a:cs typeface="Arial" pitchFamily="34" charset="0"/>
              </a:rPr>
              <a:t>Salutogenese (</a:t>
            </a:r>
            <a:r>
              <a:rPr lang="de-DE" sz="2200" dirty="0" err="1">
                <a:latin typeface="Arial" pitchFamily="34" charset="0"/>
                <a:cs typeface="Arial" pitchFamily="34" charset="0"/>
              </a:rPr>
              <a:t>BZgA</a:t>
            </a:r>
            <a:r>
              <a:rPr lang="de-DE" sz="2200" dirty="0">
                <a:latin typeface="Arial" pitchFamily="34" charset="0"/>
                <a:cs typeface="Arial" pitchFamily="34" charset="0"/>
              </a:rPr>
              <a:t>)	</a:t>
            </a:r>
          </a:p>
          <a:p>
            <a:r>
              <a:rPr lang="de-DE" sz="2200" dirty="0">
                <a:latin typeface="Arial" pitchFamily="34" charset="0"/>
                <a:cs typeface="Arial" pitchFamily="34" charset="0"/>
              </a:rPr>
              <a:t> </a:t>
            </a:r>
          </a:p>
          <a:p>
            <a:pPr marL="457200" indent="-457200">
              <a:buAutoNum type="arabicPeriod" startAt="3"/>
            </a:pPr>
            <a:r>
              <a:rPr lang="de-DE" sz="2200" dirty="0">
                <a:latin typeface="Arial" pitchFamily="34" charset="0"/>
                <a:cs typeface="Arial" pitchFamily="34" charset="0"/>
              </a:rPr>
              <a:t>Beispiel eines </a:t>
            </a:r>
            <a:r>
              <a:rPr lang="de-DE" sz="2200" dirty="0" err="1">
                <a:latin typeface="Arial" pitchFamily="34" charset="0"/>
                <a:cs typeface="Arial" pitchFamily="34" charset="0"/>
              </a:rPr>
              <a:t>salutogenen</a:t>
            </a:r>
            <a:r>
              <a:rPr lang="de-DE" sz="2200" dirty="0">
                <a:latin typeface="Arial" pitchFamily="34" charset="0"/>
                <a:cs typeface="Arial" pitchFamily="34" charset="0"/>
              </a:rPr>
              <a:t> Angebotes </a:t>
            </a:r>
          </a:p>
          <a:p>
            <a:pPr marL="457200" indent="-457200"/>
            <a:r>
              <a:rPr lang="de-DE" sz="2200" dirty="0">
                <a:latin typeface="Arial" pitchFamily="34" charset="0"/>
                <a:cs typeface="Arial" pitchFamily="34" charset="0"/>
              </a:rPr>
              <a:t>	zur Gesundheitsförderung in der Kita	</a:t>
            </a:r>
          </a:p>
          <a:p>
            <a:r>
              <a:rPr lang="de-DE" sz="2200" dirty="0">
                <a:latin typeface="Arial" pitchFamily="34" charset="0"/>
                <a:cs typeface="Arial" pitchFamily="34" charset="0"/>
              </a:rPr>
              <a:t> </a:t>
            </a:r>
          </a:p>
          <a:p>
            <a:r>
              <a:rPr lang="de-DE" sz="2200" dirty="0">
                <a:latin typeface="Arial" pitchFamily="34" charset="0"/>
                <a:cs typeface="Arial" pitchFamily="34" charset="0"/>
              </a:rPr>
              <a:t>4.</a:t>
            </a:r>
            <a:r>
              <a:rPr lang="de-DE" sz="2200" b="1" dirty="0">
                <a:latin typeface="Arial" pitchFamily="34" charset="0"/>
                <a:cs typeface="Arial" pitchFamily="34" charset="0"/>
              </a:rPr>
              <a:t>	</a:t>
            </a:r>
            <a:r>
              <a:rPr lang="de-DE" sz="2200" dirty="0">
                <a:latin typeface="Arial" pitchFamily="34" charset="0"/>
                <a:cs typeface="Arial" pitchFamily="34" charset="0"/>
              </a:rPr>
              <a:t>Partizipation macht stark </a:t>
            </a:r>
          </a:p>
          <a:p>
            <a:r>
              <a:rPr lang="de-DE" sz="2200" dirty="0">
                <a:latin typeface="Arial" pitchFamily="34" charset="0"/>
                <a:cs typeface="Arial" pitchFamily="34" charset="0"/>
              </a:rPr>
              <a:t> </a:t>
            </a:r>
          </a:p>
          <a:p>
            <a:r>
              <a:rPr lang="de-DE" sz="2200" dirty="0">
                <a:latin typeface="Arial" pitchFamily="34" charset="0"/>
                <a:cs typeface="Arial" pitchFamily="34" charset="0"/>
              </a:rPr>
              <a:t>5.</a:t>
            </a:r>
            <a:r>
              <a:rPr lang="de-DE" sz="2200" b="1" dirty="0">
                <a:latin typeface="Arial" pitchFamily="34" charset="0"/>
                <a:cs typeface="Arial" pitchFamily="34" charset="0"/>
              </a:rPr>
              <a:t>	</a:t>
            </a:r>
            <a:r>
              <a:rPr lang="de-DE" sz="2200" dirty="0">
                <a:latin typeface="Arial" pitchFamily="34" charset="0"/>
                <a:cs typeface="Arial" pitchFamily="34" charset="0"/>
              </a:rPr>
              <a:t>Resilienz praktisch	</a:t>
            </a:r>
          </a:p>
          <a:p>
            <a:endParaRPr lang="de-DE" sz="2200" dirty="0">
              <a:latin typeface="Arial" pitchFamily="34" charset="0"/>
              <a:cs typeface="Arial" pitchFamily="34" charset="0"/>
            </a:endParaRPr>
          </a:p>
        </p:txBody>
      </p:sp>
    </p:spTree>
    <p:extLst>
      <p:ext uri="{BB962C8B-B14F-4D97-AF65-F5344CB8AC3E}">
        <p14:creationId xmlns:p14="http://schemas.microsoft.com/office/powerpoint/2010/main" val="27142305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8066960" cy="6524863"/>
          </a:xfrm>
          <a:prstGeom prst="rect">
            <a:avLst/>
          </a:prstGeom>
          <a:noFill/>
        </p:spPr>
        <p:txBody>
          <a:bodyPr wrap="square" rtlCol="0">
            <a:spAutoFit/>
          </a:bodyPr>
          <a:lstStyle/>
          <a:p>
            <a:r>
              <a:rPr lang="de-DE" sz="2200" b="1" dirty="0">
                <a:latin typeface="Arial" pitchFamily="34" charset="0"/>
                <a:cs typeface="Arial" pitchFamily="34" charset="0"/>
              </a:rPr>
              <a:t>Welche Basiskompetenzen sind prüfungsrelevant?</a:t>
            </a:r>
          </a:p>
          <a:p>
            <a:endParaRPr lang="de-DE" sz="2200" b="1" dirty="0">
              <a:latin typeface="Arial" pitchFamily="34" charset="0"/>
              <a:cs typeface="Arial" pitchFamily="34" charset="0"/>
            </a:endParaRPr>
          </a:p>
          <a:p>
            <a:r>
              <a:rPr lang="de-DE" sz="2200" b="1" dirty="0">
                <a:latin typeface="Arial" pitchFamily="34" charset="0"/>
                <a:cs typeface="Arial" pitchFamily="34" charset="0"/>
              </a:rPr>
              <a:t>Sie…</a:t>
            </a:r>
            <a:r>
              <a:rPr lang="de-DE" sz="2200" dirty="0">
                <a:latin typeface="Arial" pitchFamily="34" charset="0"/>
                <a:cs typeface="Arial" pitchFamily="34" charset="0"/>
              </a:rPr>
              <a:t> </a:t>
            </a:r>
          </a:p>
          <a:p>
            <a:endParaRPr lang="de-DE" sz="2200" dirty="0">
              <a:latin typeface="Arial" pitchFamily="34" charset="0"/>
              <a:cs typeface="Arial" pitchFamily="34" charset="0"/>
            </a:endParaRPr>
          </a:p>
          <a:p>
            <a:pPr>
              <a:buFont typeface="Arial" pitchFamily="34" charset="0"/>
              <a:buChar char="•"/>
            </a:pPr>
            <a:r>
              <a:rPr lang="de-DE" sz="2200" dirty="0">
                <a:latin typeface="Arial" pitchFamily="34" charset="0"/>
                <a:cs typeface="Arial" pitchFamily="34" charset="0"/>
              </a:rPr>
              <a:t>	definieren den Begriff Resilienz.</a:t>
            </a:r>
          </a:p>
          <a:p>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beschreiben verschiedene Verhaltensweisen und 	Maßnahmen von pädagogischen Fachkräften, die dazu 	beitragen, die Resilienz der Kinder zu stärken.</a:t>
            </a:r>
          </a:p>
          <a:p>
            <a:pPr lvl="0"/>
            <a:r>
              <a:rPr lang="de-DE" sz="2200" dirty="0">
                <a:latin typeface="Arial" pitchFamily="34" charset="0"/>
                <a:cs typeface="Arial" pitchFamily="34" charset="0"/>
              </a:rPr>
              <a:t> </a:t>
            </a:r>
          </a:p>
          <a:p>
            <a:pPr lvl="0">
              <a:buFont typeface="Arial" pitchFamily="34" charset="0"/>
              <a:buChar char="•"/>
            </a:pPr>
            <a:r>
              <a:rPr lang="de-DE" sz="2200" dirty="0">
                <a:latin typeface="Arial" pitchFamily="34" charset="0"/>
                <a:cs typeface="Arial" pitchFamily="34" charset="0"/>
              </a:rPr>
              <a:t>	erläutern jeweils Risiko- und Schutzfaktoren von Resilienz.</a:t>
            </a:r>
          </a:p>
          <a:p>
            <a:pPr lvl="0">
              <a:buFont typeface="Arial" pitchFamily="34" charset="0"/>
              <a:buChar char="•"/>
            </a:pPr>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erklären, wie Partizipation im Alltag von Kindern </a:t>
            </a:r>
            <a:br>
              <a:rPr lang="de-DE" sz="2200" dirty="0">
                <a:latin typeface="Arial" pitchFamily="34" charset="0"/>
                <a:cs typeface="Arial" pitchFamily="34" charset="0"/>
              </a:rPr>
            </a:br>
            <a:r>
              <a:rPr lang="de-DE" sz="2200" dirty="0">
                <a:latin typeface="Arial" pitchFamily="34" charset="0"/>
                <a:cs typeface="Arial" pitchFamily="34" charset="0"/>
              </a:rPr>
              <a:t>	ihre Resilienz stärken kann.</a:t>
            </a:r>
          </a:p>
          <a:p>
            <a:pPr lvl="0"/>
            <a:endParaRPr lang="de-DE" sz="2200" dirty="0">
              <a:latin typeface="Arial" pitchFamily="34" charset="0"/>
              <a:cs typeface="Arial" pitchFamily="34" charset="0"/>
            </a:endParaRPr>
          </a:p>
          <a:p>
            <a:endParaRPr lang="de-DE" sz="2200" dirty="0">
              <a:latin typeface="Arial" pitchFamily="34" charset="0"/>
              <a:cs typeface="Arial" pitchFamily="34" charset="0"/>
            </a:endParaRPr>
          </a:p>
          <a:p>
            <a:r>
              <a:rPr lang="de-DE" sz="2200" dirty="0">
                <a:latin typeface="Arial" pitchFamily="34" charset="0"/>
                <a:cs typeface="Arial" pitchFamily="34" charset="0"/>
              </a:rPr>
              <a:t> </a:t>
            </a:r>
          </a:p>
          <a:p>
            <a:r>
              <a:rPr lang="de-DE" sz="2200" dirty="0">
                <a:latin typeface="Arial" pitchFamily="34" charset="0"/>
                <a:cs typeface="Arial" pitchFamily="34" charset="0"/>
              </a:rPr>
              <a:t>	</a:t>
            </a:r>
          </a:p>
          <a:p>
            <a:endParaRPr lang="de-DE" sz="2200" dirty="0">
              <a:latin typeface="Arial" pitchFamily="34" charset="0"/>
              <a:cs typeface="Arial" pitchFamily="34" charset="0"/>
            </a:endParaRPr>
          </a:p>
        </p:txBody>
      </p:sp>
    </p:spTree>
    <p:extLst>
      <p:ext uri="{BB962C8B-B14F-4D97-AF65-F5344CB8AC3E}">
        <p14:creationId xmlns:p14="http://schemas.microsoft.com/office/powerpoint/2010/main" val="1590295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8066960" cy="6863417"/>
          </a:xfrm>
          <a:prstGeom prst="rect">
            <a:avLst/>
          </a:prstGeom>
          <a:noFill/>
        </p:spPr>
        <p:txBody>
          <a:bodyPr wrap="square" rtlCol="0">
            <a:spAutoFit/>
          </a:bodyPr>
          <a:lstStyle/>
          <a:p>
            <a:r>
              <a:rPr lang="de-DE" sz="2200" b="1" dirty="0">
                <a:latin typeface="Arial" pitchFamily="34" charset="0"/>
                <a:cs typeface="Arial" pitchFamily="34" charset="0"/>
              </a:rPr>
              <a:t>Welche Basiskompetenzen sind prüfungsrelevant?</a:t>
            </a:r>
          </a:p>
          <a:p>
            <a:endParaRPr lang="de-DE" sz="2200" b="1" dirty="0">
              <a:latin typeface="Arial" pitchFamily="34" charset="0"/>
              <a:cs typeface="Arial" pitchFamily="34" charset="0"/>
            </a:endParaRPr>
          </a:p>
          <a:p>
            <a:r>
              <a:rPr lang="de-DE" sz="2200" b="1" dirty="0">
                <a:latin typeface="Arial" pitchFamily="34" charset="0"/>
                <a:cs typeface="Arial" pitchFamily="34" charset="0"/>
              </a:rPr>
              <a:t>Sie…</a:t>
            </a:r>
            <a:r>
              <a:rPr lang="de-DE" sz="2200" dirty="0">
                <a:latin typeface="Arial" pitchFamily="34" charset="0"/>
                <a:cs typeface="Arial" pitchFamily="34" charset="0"/>
              </a:rPr>
              <a:t> </a:t>
            </a:r>
          </a:p>
          <a:p>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erläutern den Einfluss der Beziehung zwischen 	pädagogischen Fachkräften und Kindern auf die 	Entwicklung von Resilienz</a:t>
            </a:r>
          </a:p>
          <a:p>
            <a:pPr lvl="0"/>
            <a:r>
              <a:rPr lang="de-DE" sz="2200" dirty="0">
                <a:latin typeface="Arial" pitchFamily="34" charset="0"/>
                <a:cs typeface="Arial" pitchFamily="34" charset="0"/>
              </a:rPr>
              <a:t> </a:t>
            </a:r>
          </a:p>
          <a:p>
            <a:pPr lvl="0">
              <a:buFont typeface="Arial" pitchFamily="34" charset="0"/>
              <a:buChar char="•"/>
            </a:pPr>
            <a:r>
              <a:rPr lang="de-DE" sz="2200" dirty="0">
                <a:latin typeface="Arial" pitchFamily="34" charset="0"/>
                <a:cs typeface="Arial" pitchFamily="34" charset="0"/>
              </a:rPr>
              <a:t>	erläutern das Modell der Salutogenese nach Aaron 	</a:t>
            </a:r>
            <a:r>
              <a:rPr lang="de-DE" sz="2200" dirty="0" err="1">
                <a:latin typeface="Arial" pitchFamily="34" charset="0"/>
                <a:cs typeface="Arial" pitchFamily="34" charset="0"/>
              </a:rPr>
              <a:t>Antonovsky</a:t>
            </a:r>
            <a:r>
              <a:rPr lang="de-DE" sz="2200" dirty="0">
                <a:latin typeface="Arial" pitchFamily="34" charset="0"/>
                <a:cs typeface="Arial" pitchFamily="34" charset="0"/>
              </a:rPr>
              <a:t> und beziehen dabei auch das Kohärenzgefühl 	mit ein. </a:t>
            </a:r>
          </a:p>
          <a:p>
            <a:pPr lvl="0">
              <a:buFont typeface="Arial" pitchFamily="34" charset="0"/>
              <a:buChar char="•"/>
            </a:pPr>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begründen die Bedeutung der Salutogenese für die 	Gesundheitsförderung von Kindern. </a:t>
            </a:r>
          </a:p>
          <a:p>
            <a:pPr>
              <a:buFont typeface="Arial" pitchFamily="34" charset="0"/>
              <a:buChar char="•"/>
            </a:pPr>
            <a:endParaRPr lang="de-DE" sz="2200" dirty="0">
              <a:latin typeface="Arial" pitchFamily="34" charset="0"/>
              <a:cs typeface="Arial" pitchFamily="34" charset="0"/>
            </a:endParaRPr>
          </a:p>
          <a:p>
            <a:pPr lvl="0"/>
            <a:endParaRPr lang="de-DE" sz="2200" dirty="0">
              <a:latin typeface="Arial" pitchFamily="34" charset="0"/>
              <a:cs typeface="Arial" pitchFamily="34" charset="0"/>
            </a:endParaRPr>
          </a:p>
          <a:p>
            <a:endParaRPr lang="de-DE" sz="2200" dirty="0">
              <a:latin typeface="Arial" pitchFamily="34" charset="0"/>
              <a:cs typeface="Arial" pitchFamily="34" charset="0"/>
            </a:endParaRPr>
          </a:p>
          <a:p>
            <a:r>
              <a:rPr lang="de-DE" sz="2200" dirty="0">
                <a:latin typeface="Arial" pitchFamily="34" charset="0"/>
                <a:cs typeface="Arial" pitchFamily="34" charset="0"/>
              </a:rPr>
              <a:t> </a:t>
            </a:r>
          </a:p>
          <a:p>
            <a:r>
              <a:rPr lang="de-DE" sz="2200" dirty="0">
                <a:latin typeface="Arial" pitchFamily="34" charset="0"/>
                <a:cs typeface="Arial" pitchFamily="34" charset="0"/>
              </a:rPr>
              <a:t>	</a:t>
            </a:r>
          </a:p>
          <a:p>
            <a:endParaRPr lang="de-DE" sz="2200" dirty="0">
              <a:latin typeface="Arial" pitchFamily="34" charset="0"/>
              <a:cs typeface="Arial" pitchFamily="34" charset="0"/>
            </a:endParaRPr>
          </a:p>
        </p:txBody>
      </p:sp>
    </p:spTree>
    <p:extLst>
      <p:ext uri="{BB962C8B-B14F-4D97-AF65-F5344CB8AC3E}">
        <p14:creationId xmlns:p14="http://schemas.microsoft.com/office/powerpoint/2010/main" val="36251879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938639A5-CDF1-43FE-8713-BE6F42F77D48}"/>
              </a:ext>
            </a:extLst>
          </p:cNvPr>
          <p:cNvSpPr txBox="1"/>
          <p:nvPr/>
        </p:nvSpPr>
        <p:spPr>
          <a:xfrm>
            <a:off x="1404928" y="929275"/>
            <a:ext cx="7397325" cy="800219"/>
          </a:xfrm>
          <a:prstGeom prst="rect">
            <a:avLst/>
          </a:prstGeom>
          <a:noFill/>
        </p:spPr>
        <p:txBody>
          <a:bodyPr wrap="square" rtlCol="0">
            <a:spAutoFit/>
          </a:bodyPr>
          <a:lstStyle/>
          <a:p>
            <a:r>
              <a:rPr lang="de-DE" sz="2800" b="1" i="1" dirty="0"/>
              <a:t>Prüfung in Gesundheit: Salutogenese / Resilienz</a:t>
            </a:r>
          </a:p>
          <a:p>
            <a:endParaRPr lang="de-DE" dirty="0"/>
          </a:p>
        </p:txBody>
      </p:sp>
      <p:pic>
        <p:nvPicPr>
          <p:cNvPr id="5" name="Grafik 4">
            <a:extLst>
              <a:ext uri="{FF2B5EF4-FFF2-40B4-BE49-F238E27FC236}">
                <a16:creationId xmlns:a16="http://schemas.microsoft.com/office/drawing/2014/main" id="{2C876347-D548-44D9-94D8-AD5C7CDC064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
        <p:nvSpPr>
          <p:cNvPr id="6" name="Textfeld 5">
            <a:extLst>
              <a:ext uri="{FF2B5EF4-FFF2-40B4-BE49-F238E27FC236}">
                <a16:creationId xmlns:a16="http://schemas.microsoft.com/office/drawing/2014/main" id="{938639A5-CDF1-43FE-8713-BE6F42F77D48}"/>
              </a:ext>
            </a:extLst>
          </p:cNvPr>
          <p:cNvSpPr txBox="1"/>
          <p:nvPr/>
        </p:nvSpPr>
        <p:spPr>
          <a:xfrm>
            <a:off x="642931" y="1534256"/>
            <a:ext cx="8066960" cy="5509200"/>
          </a:xfrm>
          <a:prstGeom prst="rect">
            <a:avLst/>
          </a:prstGeom>
          <a:noFill/>
        </p:spPr>
        <p:txBody>
          <a:bodyPr wrap="square" rtlCol="0">
            <a:spAutoFit/>
          </a:bodyPr>
          <a:lstStyle/>
          <a:p>
            <a:r>
              <a:rPr lang="de-DE" sz="2200" b="1" dirty="0">
                <a:latin typeface="Arial" pitchFamily="34" charset="0"/>
                <a:cs typeface="Arial" pitchFamily="34" charset="0"/>
              </a:rPr>
              <a:t>Welche Basiskompetenzen sind prüfungsrelevant?</a:t>
            </a:r>
          </a:p>
          <a:p>
            <a:endParaRPr lang="de-DE" sz="2200" b="1" dirty="0">
              <a:latin typeface="Arial" pitchFamily="34" charset="0"/>
              <a:cs typeface="Arial" pitchFamily="34" charset="0"/>
            </a:endParaRPr>
          </a:p>
          <a:p>
            <a:r>
              <a:rPr lang="de-DE" sz="2200" b="1" dirty="0">
                <a:latin typeface="Arial" pitchFamily="34" charset="0"/>
                <a:cs typeface="Arial" pitchFamily="34" charset="0"/>
              </a:rPr>
              <a:t>Sie…</a:t>
            </a:r>
            <a:r>
              <a:rPr lang="de-DE" sz="2200" dirty="0">
                <a:latin typeface="Arial" pitchFamily="34" charset="0"/>
                <a:cs typeface="Arial" pitchFamily="34" charset="0"/>
              </a:rPr>
              <a:t> </a:t>
            </a:r>
          </a:p>
          <a:p>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entwickeln ein Angebot im Sinne der Salutogenese und 	begründen, wie ihr Angebot das Kohärenzgefühl </a:t>
            </a:r>
          </a:p>
          <a:p>
            <a:pPr lvl="0"/>
            <a:r>
              <a:rPr lang="de-DE" sz="2200" dirty="0">
                <a:latin typeface="Arial" pitchFamily="34" charset="0"/>
                <a:cs typeface="Arial" pitchFamily="34" charset="0"/>
              </a:rPr>
              <a:t>	der Kinder unterstützen kann. </a:t>
            </a:r>
          </a:p>
          <a:p>
            <a:pPr lvl="0"/>
            <a:endParaRPr lang="de-DE" sz="2200" dirty="0">
              <a:latin typeface="Arial" pitchFamily="34" charset="0"/>
              <a:cs typeface="Arial" pitchFamily="34" charset="0"/>
            </a:endParaRPr>
          </a:p>
          <a:p>
            <a:pPr lvl="0">
              <a:buFont typeface="Arial" pitchFamily="34" charset="0"/>
              <a:buChar char="•"/>
            </a:pPr>
            <a:r>
              <a:rPr lang="de-DE" sz="2200" dirty="0">
                <a:latin typeface="Arial" pitchFamily="34" charset="0"/>
                <a:cs typeface="Arial" pitchFamily="34" charset="0"/>
              </a:rPr>
              <a:t>	entwickeln ein umfassendes Konzept, das darauf abzielt, 	resilienzrelevante Kompetenzen bei Kindern zu fördern.</a:t>
            </a:r>
          </a:p>
          <a:p>
            <a:pPr lvl="0"/>
            <a:r>
              <a:rPr lang="de-DE" sz="2200" dirty="0">
                <a:latin typeface="Arial" pitchFamily="34" charset="0"/>
                <a:cs typeface="Arial" pitchFamily="34" charset="0"/>
              </a:rPr>
              <a:t>	</a:t>
            </a:r>
          </a:p>
          <a:p>
            <a:pPr lvl="0"/>
            <a:endParaRPr lang="de-DE" sz="2200" dirty="0">
              <a:latin typeface="Arial" pitchFamily="34" charset="0"/>
              <a:cs typeface="Arial" pitchFamily="34" charset="0"/>
            </a:endParaRPr>
          </a:p>
          <a:p>
            <a:endParaRPr lang="de-DE" sz="2200" dirty="0">
              <a:latin typeface="Arial" pitchFamily="34" charset="0"/>
              <a:cs typeface="Arial" pitchFamily="34" charset="0"/>
            </a:endParaRPr>
          </a:p>
          <a:p>
            <a:r>
              <a:rPr lang="de-DE" sz="2200" dirty="0">
                <a:latin typeface="Arial" pitchFamily="34" charset="0"/>
                <a:cs typeface="Arial" pitchFamily="34" charset="0"/>
              </a:rPr>
              <a:t> </a:t>
            </a:r>
          </a:p>
          <a:p>
            <a:r>
              <a:rPr lang="de-DE" sz="2200" dirty="0">
                <a:latin typeface="Arial" pitchFamily="34" charset="0"/>
                <a:cs typeface="Arial" pitchFamily="34" charset="0"/>
              </a:rPr>
              <a:t>	</a:t>
            </a:r>
          </a:p>
          <a:p>
            <a:endParaRPr lang="de-DE" sz="2200" dirty="0">
              <a:latin typeface="Arial" pitchFamily="34" charset="0"/>
              <a:cs typeface="Arial" pitchFamily="34" charset="0"/>
            </a:endParaRPr>
          </a:p>
        </p:txBody>
      </p:sp>
    </p:spTree>
    <p:extLst>
      <p:ext uri="{BB962C8B-B14F-4D97-AF65-F5344CB8AC3E}">
        <p14:creationId xmlns:p14="http://schemas.microsoft.com/office/powerpoint/2010/main" val="13834487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87F764-D3E5-406F-B0C3-B4724E84D63C}"/>
              </a:ext>
            </a:extLst>
          </p:cNvPr>
          <p:cNvPicPr>
            <a:picLocks noChangeAspect="1"/>
          </p:cNvPicPr>
          <p:nvPr/>
        </p:nvPicPr>
        <p:blipFill rotWithShape="1">
          <a:blip r:embed="rId2" cstate="print"/>
          <a:srcRect l="28879"/>
          <a:stretch/>
        </p:blipFill>
        <p:spPr>
          <a:xfrm>
            <a:off x="186375" y="174725"/>
            <a:ext cx="8782900" cy="6503284"/>
          </a:xfrm>
          <a:prstGeom prst="rect">
            <a:avLst/>
          </a:prstGeom>
        </p:spPr>
      </p:pic>
      <p:pic>
        <p:nvPicPr>
          <p:cNvPr id="1025" name="Picture 1"/>
          <p:cNvPicPr>
            <a:picLocks noChangeAspect="1" noChangeArrowheads="1"/>
          </p:cNvPicPr>
          <p:nvPr/>
        </p:nvPicPr>
        <p:blipFill>
          <a:blip r:embed="rId3" cstate="print"/>
          <a:srcRect l="14128" t="17244" r="19798" b="14069"/>
          <a:stretch>
            <a:fillRect/>
          </a:stretch>
        </p:blipFill>
        <p:spPr bwMode="auto">
          <a:xfrm>
            <a:off x="5131616" y="4276437"/>
            <a:ext cx="3840981" cy="2401454"/>
          </a:xfrm>
          <a:prstGeom prst="rect">
            <a:avLst/>
          </a:prstGeom>
          <a:noFill/>
          <a:ln w="9525">
            <a:noFill/>
            <a:miter lim="800000"/>
            <a:headEnd/>
            <a:tailEnd/>
          </a:ln>
        </p:spPr>
      </p:pic>
    </p:spTree>
    <p:extLst>
      <p:ext uri="{BB962C8B-B14F-4D97-AF65-F5344CB8AC3E}">
        <p14:creationId xmlns:p14="http://schemas.microsoft.com/office/powerpoint/2010/main" val="334487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p:cNvSpPr txBox="1"/>
          <p:nvPr/>
        </p:nvSpPr>
        <p:spPr bwMode="auto">
          <a:xfrm>
            <a:off x="599805" y="981868"/>
            <a:ext cx="8328612" cy="4462760"/>
          </a:xfrm>
          <a:prstGeom prst="rect">
            <a:avLst/>
          </a:prstGeom>
          <a:noFill/>
        </p:spPr>
        <p:txBody>
          <a:bodyPr wrap="square" rtlCol="0">
            <a:spAutoFit/>
          </a:bodyPr>
          <a:lstStyle/>
          <a:p>
            <a:pPr>
              <a:defRPr/>
            </a:pPr>
            <a:r>
              <a:rPr lang="de-DE" sz="2800" b="1" i="1" dirty="0"/>
              <a:t>                    Hinweise zur praktischen Prüfung</a:t>
            </a:r>
            <a:endParaRPr lang="de-DE" sz="4400" b="1" i="1" dirty="0"/>
          </a:p>
          <a:p>
            <a:pPr>
              <a:defRPr/>
            </a:pPr>
            <a:endParaRPr lang="de-DE" sz="2800" b="1" i="1" dirty="0"/>
          </a:p>
          <a:p>
            <a:pPr>
              <a:defRPr/>
            </a:pPr>
            <a:r>
              <a:rPr lang="de-DE" sz="2400" dirty="0"/>
              <a:t>Ihre praktische Prüfung untergliedert sich in </a:t>
            </a:r>
            <a:r>
              <a:rPr lang="de-DE" sz="2400" b="1" dirty="0"/>
              <a:t>drei Prüfungsteile</a:t>
            </a:r>
            <a:r>
              <a:rPr lang="de-DE" sz="2400" dirty="0"/>
              <a:t>:</a:t>
            </a:r>
            <a:endParaRPr dirty="0"/>
          </a:p>
          <a:p>
            <a:pPr>
              <a:defRPr/>
            </a:pPr>
            <a:r>
              <a:rPr lang="de-DE" sz="2400" dirty="0"/>
              <a:t> </a:t>
            </a:r>
            <a:endParaRPr dirty="0"/>
          </a:p>
          <a:p>
            <a:pPr marL="457200" indent="-457200">
              <a:lnSpc>
                <a:spcPct val="150000"/>
              </a:lnSpc>
              <a:buFont typeface="+mj-lt"/>
              <a:buAutoNum type="arabicPeriod"/>
              <a:defRPr/>
            </a:pPr>
            <a:r>
              <a:rPr lang="de-DE" sz="2400" dirty="0"/>
              <a:t>Eine </a:t>
            </a:r>
            <a:r>
              <a:rPr lang="de-DE" sz="2400" b="1" dirty="0"/>
              <a:t>Projektbeschreibung </a:t>
            </a:r>
            <a:r>
              <a:rPr lang="de-DE" sz="2400" dirty="0"/>
              <a:t>(schriftlicher Teil)</a:t>
            </a:r>
            <a:endParaRPr dirty="0"/>
          </a:p>
          <a:p>
            <a:pPr marL="457200" indent="-457200">
              <a:lnSpc>
                <a:spcPct val="150000"/>
              </a:lnSpc>
              <a:buFont typeface="+mj-lt"/>
              <a:buAutoNum type="arabicPeriod"/>
              <a:defRPr/>
            </a:pPr>
            <a:r>
              <a:rPr lang="de-DE" sz="2400" dirty="0"/>
              <a:t>Eine </a:t>
            </a:r>
            <a:r>
              <a:rPr lang="de-DE" sz="2400" b="1" dirty="0"/>
              <a:t>Projektpräsentation</a:t>
            </a:r>
            <a:endParaRPr dirty="0"/>
          </a:p>
          <a:p>
            <a:pPr marL="457200" indent="-457200">
              <a:lnSpc>
                <a:spcPct val="150000"/>
              </a:lnSpc>
              <a:buFont typeface="+mj-lt"/>
              <a:buAutoNum type="arabicPeriod"/>
              <a:defRPr/>
            </a:pPr>
            <a:r>
              <a:rPr lang="de-DE" sz="2400" dirty="0"/>
              <a:t>Ein anschließendes </a:t>
            </a:r>
            <a:r>
              <a:rPr lang="de-DE" sz="2400" b="1" dirty="0"/>
              <a:t>Kolloquium</a:t>
            </a:r>
            <a:r>
              <a:rPr lang="de-DE" sz="2400" dirty="0"/>
              <a:t> (mündlicher Teil)</a:t>
            </a:r>
            <a:endParaRPr dirty="0"/>
          </a:p>
          <a:p>
            <a:pPr>
              <a:defRPr/>
            </a:pPr>
            <a:endParaRPr lang="de-DE" dirty="0"/>
          </a:p>
          <a:p>
            <a:pPr>
              <a:defRPr/>
            </a:pPr>
            <a:r>
              <a:rPr lang="de-DE" dirty="0"/>
              <a:t>In allen drei Prüfungsteilen befassen Sie sich mit Ihrer Projektarbeit.</a:t>
            </a:r>
            <a:endParaRPr dirty="0"/>
          </a:p>
          <a:p>
            <a:pPr>
              <a:defRPr/>
            </a:pPr>
            <a:r>
              <a:rPr lang="de-DE" dirty="0"/>
              <a:t>Die praktische Prüfung wird am Ende der Prüfungsphase </a:t>
            </a:r>
            <a:endParaRPr dirty="0"/>
          </a:p>
          <a:p>
            <a:pPr>
              <a:defRPr/>
            </a:pPr>
            <a:r>
              <a:rPr lang="de-DE" dirty="0"/>
              <a:t>							„mit Erfolg“ bzw. „ohne Erfolg“ bewertet.</a:t>
            </a:r>
            <a:endParaRPr dirty="0"/>
          </a:p>
        </p:txBody>
      </p:sp>
      <p:pic>
        <p:nvPicPr>
          <p:cNvPr id="5" name="Grafik 4"/>
          <p:cNvPicPr>
            <a:picLocks noChangeAspect="1"/>
          </p:cNvPicPr>
          <p:nvPr/>
        </p:nvPicPr>
        <p:blipFill>
          <a:blip r:embed="rId3">
            <a:clrChange>
              <a:clrFrom>
                <a:srgbClr val="FFFFFF"/>
              </a:clrFrom>
              <a:clrTo>
                <a:srgbClr val="FFFFFF">
                  <a:alpha val="0"/>
                </a:srgbClr>
              </a:clrTo>
            </a:clrChange>
          </a:blip>
          <a:stretch/>
        </p:blipFill>
        <p:spPr bwMode="auto">
          <a:xfrm>
            <a:off x="333436" y="128134"/>
            <a:ext cx="1444402" cy="144440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4453D-C199-2865-DF8C-00350110AE22}"/>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D97D4F6F-54B9-B2DC-3CCE-FFEBADBE3F2D}"/>
              </a:ext>
            </a:extLst>
          </p:cNvPr>
          <p:cNvSpPr txBox="1"/>
          <p:nvPr/>
        </p:nvSpPr>
        <p:spPr>
          <a:xfrm>
            <a:off x="559125" y="1261176"/>
            <a:ext cx="8194654" cy="5109091"/>
          </a:xfrm>
          <a:prstGeom prst="rect">
            <a:avLst/>
          </a:prstGeom>
          <a:noFill/>
        </p:spPr>
        <p:txBody>
          <a:bodyPr wrap="square" rtlCol="0">
            <a:spAutoFit/>
          </a:bodyPr>
          <a:lstStyle/>
          <a:p>
            <a:r>
              <a:rPr lang="de-DE" sz="2800" b="1" i="1" dirty="0"/>
              <a:t>			                Herzlich willkommen </a:t>
            </a:r>
          </a:p>
          <a:p>
            <a:r>
              <a:rPr lang="de-DE" sz="2800" b="1" i="1" dirty="0"/>
              <a:t>			    zur Informationsveranstaltung zur</a:t>
            </a:r>
            <a:endParaRPr lang="de-DE" sz="4400" b="1" i="1" dirty="0"/>
          </a:p>
          <a:p>
            <a:r>
              <a:rPr lang="de-DE" sz="4400" b="1" i="1" dirty="0"/>
              <a:t>           </a:t>
            </a:r>
            <a:r>
              <a:rPr lang="de-DE" sz="4800" b="1" i="1" dirty="0" err="1"/>
              <a:t>Externenprüfung</a:t>
            </a:r>
            <a:r>
              <a:rPr lang="de-DE" sz="4800" b="1" i="1" dirty="0"/>
              <a:t> 2025</a:t>
            </a:r>
          </a:p>
          <a:p>
            <a:r>
              <a:rPr lang="de-DE" b="1" i="1" dirty="0"/>
              <a:t>	          (Staatlich anerkannte Erzieherin, Staatlich anerkannter Erzieher) </a:t>
            </a:r>
          </a:p>
          <a:p>
            <a:endParaRPr lang="de-DE" sz="2800" b="1" i="1" dirty="0"/>
          </a:p>
          <a:p>
            <a:r>
              <a:rPr lang="de-DE" sz="2800" b="1" i="1" dirty="0"/>
              <a:t>Verantwortlich für die Umsetzung an der FSP2|BS21:</a:t>
            </a:r>
          </a:p>
          <a:p>
            <a:endParaRPr lang="de-DE" sz="2800" b="1" i="1" dirty="0"/>
          </a:p>
          <a:p>
            <a:r>
              <a:rPr lang="de-DE" sz="2800" b="1" i="1" dirty="0">
                <a:solidFill>
                  <a:srgbClr val="A6B727"/>
                </a:solidFill>
              </a:rPr>
              <a:t>        Jochen Schmitt                             Robert Hofmann</a:t>
            </a:r>
          </a:p>
          <a:p>
            <a:r>
              <a:rPr lang="de-DE" b="1" i="1" dirty="0"/>
              <a:t>Abteilungsleitung Schulorganisation                         Beauftragter </a:t>
            </a:r>
            <a:r>
              <a:rPr lang="de-DE" b="1" i="1" dirty="0" err="1"/>
              <a:t>Externenprüfung</a:t>
            </a:r>
            <a:endParaRPr lang="de-DE" b="1" i="1" dirty="0"/>
          </a:p>
          <a:p>
            <a:endParaRPr lang="de-DE" b="1" i="1" dirty="0"/>
          </a:p>
          <a:p>
            <a:r>
              <a:rPr lang="de-DE" sz="2800" b="1" i="1" dirty="0"/>
              <a:t>				</a:t>
            </a:r>
            <a:endParaRPr lang="de-DE" sz="2800" b="1" i="1" dirty="0">
              <a:solidFill>
                <a:srgbClr val="A6B727"/>
              </a:solidFill>
            </a:endParaRPr>
          </a:p>
          <a:p>
            <a:r>
              <a:rPr lang="de-DE" sz="2800" b="1" i="1" dirty="0"/>
              <a:t>				</a:t>
            </a:r>
            <a:endParaRPr lang="de-DE" dirty="0"/>
          </a:p>
        </p:txBody>
      </p:sp>
      <p:pic>
        <p:nvPicPr>
          <p:cNvPr id="4" name="Grafik 3">
            <a:extLst>
              <a:ext uri="{FF2B5EF4-FFF2-40B4-BE49-F238E27FC236}">
                <a16:creationId xmlns:a16="http://schemas.microsoft.com/office/drawing/2014/main" id="{4A44E80B-B335-0A89-B3ED-643E16DC8FA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36" y="128134"/>
            <a:ext cx="1444402" cy="1444402"/>
          </a:xfrm>
          <a:prstGeom prst="rect">
            <a:avLst/>
          </a:prstGeom>
        </p:spPr>
      </p:pic>
    </p:spTree>
    <p:extLst>
      <p:ext uri="{BB962C8B-B14F-4D97-AF65-F5344CB8AC3E}">
        <p14:creationId xmlns:p14="http://schemas.microsoft.com/office/powerpoint/2010/main" val="3418693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9BA581C-FC16-49D8-A043-175DE6B7BB7E}"/>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426" r="15324" b="8611"/>
          <a:stretch>
            <a:fillRect/>
          </a:stretch>
        </p:blipFill>
        <p:spPr bwMode="auto">
          <a:xfrm>
            <a:off x="1383506" y="1102099"/>
            <a:ext cx="738188" cy="562451"/>
          </a:xfrm>
          <a:prstGeom prst="rect">
            <a:avLst/>
          </a:prstGeom>
          <a:noFill/>
          <a:ln>
            <a:noFill/>
          </a:ln>
        </p:spPr>
      </p:pic>
      <p:sp>
        <p:nvSpPr>
          <p:cNvPr id="13" name="Textfeld 12">
            <a:extLst>
              <a:ext uri="{FF2B5EF4-FFF2-40B4-BE49-F238E27FC236}">
                <a16:creationId xmlns:a16="http://schemas.microsoft.com/office/drawing/2014/main" id="{F56E40AA-D393-4A3F-BE3C-E5C33784AC46}"/>
              </a:ext>
            </a:extLst>
          </p:cNvPr>
          <p:cNvSpPr txBox="1"/>
          <p:nvPr/>
        </p:nvSpPr>
        <p:spPr>
          <a:xfrm>
            <a:off x="5838092" y="1244823"/>
            <a:ext cx="1770036" cy="300082"/>
          </a:xfrm>
          <a:prstGeom prst="rect">
            <a:avLst/>
          </a:prstGeom>
          <a:noFill/>
        </p:spPr>
        <p:txBody>
          <a:bodyPr wrap="none" rtlCol="0">
            <a:spAutoFit/>
          </a:bodyPr>
          <a:lstStyle/>
          <a:p>
            <a:r>
              <a:rPr lang="de-DE" sz="1350" dirty="0" err="1"/>
              <a:t>Externenprüfung</a:t>
            </a:r>
            <a:r>
              <a:rPr lang="de-DE" sz="1350" dirty="0"/>
              <a:t> 2025</a:t>
            </a:r>
          </a:p>
        </p:txBody>
      </p:sp>
      <p:sp>
        <p:nvSpPr>
          <p:cNvPr id="14" name="Textfeld 13">
            <a:extLst>
              <a:ext uri="{FF2B5EF4-FFF2-40B4-BE49-F238E27FC236}">
                <a16:creationId xmlns:a16="http://schemas.microsoft.com/office/drawing/2014/main" id="{938639A5-CDF1-43FE-8713-BE6F42F77D48}"/>
              </a:ext>
            </a:extLst>
          </p:cNvPr>
          <p:cNvSpPr txBox="1"/>
          <p:nvPr/>
        </p:nvSpPr>
        <p:spPr>
          <a:xfrm>
            <a:off x="2138261" y="1521823"/>
            <a:ext cx="5460024" cy="4330544"/>
          </a:xfrm>
          <a:prstGeom prst="rect">
            <a:avLst/>
          </a:prstGeom>
          <a:noFill/>
        </p:spPr>
        <p:txBody>
          <a:bodyPr wrap="square" rtlCol="0">
            <a:spAutoFit/>
          </a:bodyPr>
          <a:lstStyle/>
          <a:p>
            <a:r>
              <a:rPr lang="de-DE" sz="2100" b="1" i="1" dirty="0"/>
              <a:t>Prüfungsfach Fachenglisch</a:t>
            </a:r>
          </a:p>
          <a:p>
            <a:endParaRPr lang="de-DE" sz="1350" dirty="0"/>
          </a:p>
          <a:p>
            <a:pPr marL="214313" indent="-214313">
              <a:lnSpc>
                <a:spcPct val="150000"/>
              </a:lnSpc>
              <a:buFont typeface="Arial" panose="020B0604020202020204" pitchFamily="34" charset="0"/>
              <a:buChar char="•"/>
            </a:pPr>
            <a:r>
              <a:rPr lang="de-DE" sz="1350" b="1" dirty="0"/>
              <a:t>Mündliche </a:t>
            </a:r>
            <a:r>
              <a:rPr lang="de-DE" sz="1350" dirty="0"/>
              <a:t>Prüfung</a:t>
            </a:r>
          </a:p>
          <a:p>
            <a:pPr marL="214313" indent="-214313">
              <a:lnSpc>
                <a:spcPct val="150000"/>
              </a:lnSpc>
              <a:buFont typeface="Arial" panose="020B0604020202020204" pitchFamily="34" charset="0"/>
              <a:buChar char="•"/>
            </a:pPr>
            <a:r>
              <a:rPr lang="de-DE" sz="1350" dirty="0"/>
              <a:t>Prüfungstermine: 13.2.25/14.2.25 (15.2.25 Reservetermin)</a:t>
            </a:r>
          </a:p>
          <a:p>
            <a:pPr marL="214313" indent="-214313">
              <a:lnSpc>
                <a:spcPct val="150000"/>
              </a:lnSpc>
              <a:buFont typeface="Arial" panose="020B0604020202020204" pitchFamily="34" charset="0"/>
              <a:buChar char="•"/>
            </a:pPr>
            <a:r>
              <a:rPr lang="de-DE" sz="1350" dirty="0"/>
              <a:t>Sprachniveau B1 (Englisch Intermediate): </a:t>
            </a:r>
            <a:r>
              <a:rPr lang="de-DE" sz="1350" dirty="0">
                <a:solidFill>
                  <a:srgbClr val="333333"/>
                </a:solidFill>
              </a:rPr>
              <a:t>Dieses Level beschreibt den Einstieg in die Ebene der fortgeschrittenen Anfänger. </a:t>
            </a:r>
          </a:p>
          <a:p>
            <a:pPr marL="214313" indent="-214313">
              <a:lnSpc>
                <a:spcPct val="150000"/>
              </a:lnSpc>
              <a:buFont typeface="Arial" panose="020B0604020202020204" pitchFamily="34" charset="0"/>
              <a:buChar char="•"/>
            </a:pPr>
            <a:r>
              <a:rPr lang="de-DE" sz="1350" dirty="0">
                <a:solidFill>
                  <a:srgbClr val="333333"/>
                </a:solidFill>
              </a:rPr>
              <a:t>Alltagsgespräche über Hobbies, Schule, Studium und Arbeit können mühelos geführt werden. </a:t>
            </a:r>
          </a:p>
          <a:p>
            <a:pPr marL="214313" indent="-214313">
              <a:lnSpc>
                <a:spcPct val="150000"/>
              </a:lnSpc>
              <a:buFont typeface="Arial" panose="020B0604020202020204" pitchFamily="34" charset="0"/>
              <a:buChar char="•"/>
            </a:pPr>
            <a:r>
              <a:rPr lang="de-DE" sz="1350" dirty="0">
                <a:solidFill>
                  <a:srgbClr val="333333"/>
                </a:solidFill>
              </a:rPr>
              <a:t>Sie können über Erlebnisse berichten und sich über Erfahrungen austauschen. </a:t>
            </a:r>
          </a:p>
          <a:p>
            <a:pPr marL="214313" indent="-214313">
              <a:lnSpc>
                <a:spcPct val="150000"/>
              </a:lnSpc>
              <a:buFont typeface="Arial" panose="020B0604020202020204" pitchFamily="34" charset="0"/>
              <a:buChar char="•"/>
            </a:pPr>
            <a:r>
              <a:rPr lang="de-DE" sz="1350" dirty="0">
                <a:solidFill>
                  <a:srgbClr val="333333"/>
                </a:solidFill>
              </a:rPr>
              <a:t>Die persönliche Meinung kann klar vertreten und auch begründen werden. </a:t>
            </a:r>
          </a:p>
          <a:p>
            <a:pPr marL="214313" indent="-214313">
              <a:lnSpc>
                <a:spcPct val="150000"/>
              </a:lnSpc>
              <a:buFont typeface="Arial" panose="020B0604020202020204" pitchFamily="34" charset="0"/>
              <a:buChar char="•"/>
            </a:pPr>
            <a:r>
              <a:rPr lang="de-DE" sz="1350" dirty="0">
                <a:solidFill>
                  <a:srgbClr val="333333"/>
                </a:solidFill>
              </a:rPr>
              <a:t>Zeitungsartikel und Radiosendungen werden verstanden.</a:t>
            </a:r>
          </a:p>
          <a:p>
            <a:pPr marL="214313" indent="-214313">
              <a:lnSpc>
                <a:spcPct val="150000"/>
              </a:lnSpc>
              <a:buFont typeface="Arial" panose="020B0604020202020204" pitchFamily="34" charset="0"/>
              <a:buChar char="•"/>
            </a:pPr>
            <a:endParaRPr lang="de-DE" sz="1350" dirty="0">
              <a:solidFill>
                <a:srgbClr val="333333"/>
              </a:solidFill>
            </a:endParaRPr>
          </a:p>
        </p:txBody>
      </p:sp>
    </p:spTree>
    <p:extLst>
      <p:ext uri="{BB962C8B-B14F-4D97-AF65-F5344CB8AC3E}">
        <p14:creationId xmlns:p14="http://schemas.microsoft.com/office/powerpoint/2010/main" val="2817304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9BA581C-FC16-49D8-A043-175DE6B7BB7E}"/>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426" r="15324" b="8611"/>
          <a:stretch>
            <a:fillRect/>
          </a:stretch>
        </p:blipFill>
        <p:spPr bwMode="auto">
          <a:xfrm>
            <a:off x="1383506" y="1102099"/>
            <a:ext cx="738188" cy="562451"/>
          </a:xfrm>
          <a:prstGeom prst="rect">
            <a:avLst/>
          </a:prstGeom>
          <a:noFill/>
          <a:ln>
            <a:noFill/>
          </a:ln>
        </p:spPr>
      </p:pic>
      <p:sp>
        <p:nvSpPr>
          <p:cNvPr id="13" name="Textfeld 12">
            <a:extLst>
              <a:ext uri="{FF2B5EF4-FFF2-40B4-BE49-F238E27FC236}">
                <a16:creationId xmlns:a16="http://schemas.microsoft.com/office/drawing/2014/main" id="{F56E40AA-D393-4A3F-BE3C-E5C33784AC46}"/>
              </a:ext>
            </a:extLst>
          </p:cNvPr>
          <p:cNvSpPr txBox="1"/>
          <p:nvPr/>
        </p:nvSpPr>
        <p:spPr>
          <a:xfrm>
            <a:off x="5838093" y="1244823"/>
            <a:ext cx="1770036" cy="300082"/>
          </a:xfrm>
          <a:prstGeom prst="rect">
            <a:avLst/>
          </a:prstGeom>
          <a:noFill/>
        </p:spPr>
        <p:txBody>
          <a:bodyPr wrap="none" rtlCol="0">
            <a:spAutoFit/>
          </a:bodyPr>
          <a:lstStyle/>
          <a:p>
            <a:r>
              <a:rPr lang="de-DE" sz="1350" dirty="0" err="1"/>
              <a:t>Externenprüfung</a:t>
            </a:r>
            <a:r>
              <a:rPr lang="de-DE" sz="1350" dirty="0"/>
              <a:t> 2025</a:t>
            </a:r>
          </a:p>
        </p:txBody>
      </p:sp>
      <p:sp>
        <p:nvSpPr>
          <p:cNvPr id="14" name="Textfeld 13">
            <a:extLst>
              <a:ext uri="{FF2B5EF4-FFF2-40B4-BE49-F238E27FC236}">
                <a16:creationId xmlns:a16="http://schemas.microsoft.com/office/drawing/2014/main" id="{938639A5-CDF1-43FE-8713-BE6F42F77D48}"/>
              </a:ext>
            </a:extLst>
          </p:cNvPr>
          <p:cNvSpPr txBox="1"/>
          <p:nvPr/>
        </p:nvSpPr>
        <p:spPr>
          <a:xfrm>
            <a:off x="2138261" y="1521823"/>
            <a:ext cx="5460024" cy="4953792"/>
          </a:xfrm>
          <a:prstGeom prst="rect">
            <a:avLst/>
          </a:prstGeom>
          <a:noFill/>
        </p:spPr>
        <p:txBody>
          <a:bodyPr wrap="square" rtlCol="0">
            <a:spAutoFit/>
          </a:bodyPr>
          <a:lstStyle/>
          <a:p>
            <a:r>
              <a:rPr lang="de-DE" sz="2100" b="1" i="1" dirty="0"/>
              <a:t>Prüfungsfach Fachenglisch</a:t>
            </a:r>
          </a:p>
          <a:p>
            <a:endParaRPr lang="de-DE" sz="1350" dirty="0"/>
          </a:p>
          <a:p>
            <a:pPr marL="214313" indent="-214313">
              <a:lnSpc>
                <a:spcPct val="150000"/>
              </a:lnSpc>
              <a:buFont typeface="Arial" panose="020B0604020202020204" pitchFamily="34" charset="0"/>
              <a:buChar char="•"/>
            </a:pPr>
            <a:r>
              <a:rPr lang="de-DE" sz="1350" dirty="0"/>
              <a:t>Die mündliche Prüfung beginnt mit einer </a:t>
            </a:r>
            <a:r>
              <a:rPr lang="de-DE" sz="1350" b="1" dirty="0"/>
              <a:t>30-minütigen Vorbereitungszeit </a:t>
            </a:r>
            <a:r>
              <a:rPr lang="de-DE" sz="1350" b="1" i="1" u="sng" dirty="0"/>
              <a:t>vor </a:t>
            </a:r>
            <a:r>
              <a:rPr lang="de-DE" sz="1350" dirty="0"/>
              <a:t>dem ausgewiesenen Prüfungstermin.</a:t>
            </a:r>
          </a:p>
          <a:p>
            <a:pPr marL="214313" indent="-214313">
              <a:lnSpc>
                <a:spcPct val="150000"/>
              </a:lnSpc>
              <a:buFont typeface="Arial" panose="020B0604020202020204" pitchFamily="34" charset="0"/>
              <a:buChar char="•"/>
            </a:pPr>
            <a:r>
              <a:rPr lang="de-DE" sz="1350" dirty="0"/>
              <a:t>Die </a:t>
            </a:r>
            <a:r>
              <a:rPr lang="de-DE" sz="1350" dirty="0" err="1"/>
              <a:t>Prüfungskandidat:innen</a:t>
            </a:r>
            <a:r>
              <a:rPr lang="de-DE" sz="1350" dirty="0"/>
              <a:t> erscheinen daher bitte rechtzeitig </a:t>
            </a:r>
            <a:r>
              <a:rPr lang="de-DE" sz="1350" b="1" i="1" u="sng" dirty="0"/>
              <a:t>vor</a:t>
            </a:r>
            <a:r>
              <a:rPr lang="de-DE" sz="1350" dirty="0"/>
              <a:t> ihrem Prüfungstermin, um sich auf die Prüfungsaufgabe vorzubereiten.</a:t>
            </a:r>
          </a:p>
          <a:p>
            <a:pPr marL="214313" indent="-214313">
              <a:lnSpc>
                <a:spcPct val="150000"/>
              </a:lnSpc>
              <a:buFont typeface="Arial" panose="020B0604020202020204" pitchFamily="34" charset="0"/>
              <a:buChar char="•"/>
            </a:pPr>
            <a:r>
              <a:rPr lang="de-DE" sz="1350" dirty="0"/>
              <a:t>Die </a:t>
            </a:r>
            <a:r>
              <a:rPr lang="de-DE" sz="1350" b="1" dirty="0"/>
              <a:t>mündliche Prüfung dauert 20 Minuten</a:t>
            </a:r>
            <a:r>
              <a:rPr lang="de-DE" sz="1350" dirty="0"/>
              <a:t>. Hierbei handelt es sich um ein Fachgespräch (Themen siehe Reader) zwischen </a:t>
            </a:r>
            <a:r>
              <a:rPr lang="de-DE" sz="1350" dirty="0" err="1"/>
              <a:t>Prüfer:innen</a:t>
            </a:r>
            <a:r>
              <a:rPr lang="de-DE" sz="1350" dirty="0"/>
              <a:t> und Prüfling in englischer Sprache.</a:t>
            </a:r>
          </a:p>
          <a:p>
            <a:pPr marL="214313" indent="-214313">
              <a:lnSpc>
                <a:spcPct val="150000"/>
              </a:lnSpc>
              <a:buFont typeface="Arial" panose="020B0604020202020204" pitchFamily="34" charset="0"/>
              <a:buChar char="•"/>
            </a:pPr>
            <a:r>
              <a:rPr lang="de-DE" sz="1350" dirty="0"/>
              <a:t>Hilfsmittel: analoges Dictionary D-E/E-D</a:t>
            </a:r>
          </a:p>
          <a:p>
            <a:pPr marL="214313" indent="-214313">
              <a:lnSpc>
                <a:spcPct val="150000"/>
              </a:lnSpc>
              <a:buFont typeface="Arial" panose="020B0604020202020204" pitchFamily="34" charset="0"/>
              <a:buChar char="•"/>
            </a:pPr>
            <a:endParaRPr lang="de-DE" sz="1350" dirty="0"/>
          </a:p>
          <a:p>
            <a:pPr marL="214313" indent="-214313">
              <a:lnSpc>
                <a:spcPct val="150000"/>
              </a:lnSpc>
              <a:buFont typeface="Arial" panose="020B0604020202020204" pitchFamily="34" charset="0"/>
              <a:buChar char="•"/>
            </a:pPr>
            <a:endParaRPr lang="de-DE" sz="1350" dirty="0"/>
          </a:p>
          <a:p>
            <a:pPr marL="214313" indent="-214313">
              <a:lnSpc>
                <a:spcPct val="150000"/>
              </a:lnSpc>
              <a:buFont typeface="Arial" panose="020B0604020202020204" pitchFamily="34" charset="0"/>
              <a:buChar char="•"/>
            </a:pPr>
            <a:endParaRPr lang="de-DE" sz="1350" dirty="0"/>
          </a:p>
          <a:p>
            <a:pPr>
              <a:lnSpc>
                <a:spcPct val="150000"/>
              </a:lnSpc>
            </a:pPr>
            <a:endParaRPr lang="de-DE" sz="1350" dirty="0"/>
          </a:p>
          <a:p>
            <a:pPr marL="214313" indent="-214313">
              <a:lnSpc>
                <a:spcPct val="150000"/>
              </a:lnSpc>
              <a:buFont typeface="Arial" panose="020B0604020202020204" pitchFamily="34" charset="0"/>
              <a:buChar char="•"/>
            </a:pPr>
            <a:endParaRPr lang="de-DE" sz="1350" dirty="0">
              <a:solidFill>
                <a:srgbClr val="333333"/>
              </a:solidFill>
            </a:endParaRPr>
          </a:p>
          <a:p>
            <a:pPr marL="214313" indent="-214313">
              <a:lnSpc>
                <a:spcPct val="150000"/>
              </a:lnSpc>
              <a:buFont typeface="Arial" panose="020B0604020202020204" pitchFamily="34" charset="0"/>
              <a:buChar char="•"/>
            </a:pPr>
            <a:endParaRPr lang="de-DE" sz="1350" dirty="0">
              <a:solidFill>
                <a:srgbClr val="333333"/>
              </a:solidFill>
            </a:endParaRPr>
          </a:p>
        </p:txBody>
      </p:sp>
    </p:spTree>
    <p:extLst>
      <p:ext uri="{BB962C8B-B14F-4D97-AF65-F5344CB8AC3E}">
        <p14:creationId xmlns:p14="http://schemas.microsoft.com/office/powerpoint/2010/main" val="2600355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C1-E7F2-BB55-967E-24E225A9D3C8}"/>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1A11A3D-B218-6CE6-373D-DEF03599154C}"/>
              </a:ext>
            </a:extLst>
          </p:cNvPr>
          <p:cNvPicPr>
            <a:picLocks noChangeAspect="1"/>
          </p:cNvPicPr>
          <p:nvPr/>
        </p:nvPicPr>
        <p:blipFill rotWithShape="1">
          <a:blip r:embed="rId2"/>
          <a:srcRect l="28879"/>
          <a:stretch/>
        </p:blipFill>
        <p:spPr>
          <a:xfrm>
            <a:off x="186375" y="174725"/>
            <a:ext cx="8782900" cy="6503284"/>
          </a:xfrm>
          <a:prstGeom prst="rect">
            <a:avLst/>
          </a:prstGeom>
        </p:spPr>
      </p:pic>
    </p:spTree>
    <p:extLst>
      <p:ext uri="{BB962C8B-B14F-4D97-AF65-F5344CB8AC3E}">
        <p14:creationId xmlns:p14="http://schemas.microsoft.com/office/powerpoint/2010/main" val="82665061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Basis</Template>
  <TotalTime>0</TotalTime>
  <Words>5721</Words>
  <Application>Microsoft Macintosh PowerPoint</Application>
  <PresentationFormat>Bildschirmpräsentation (4:3)</PresentationFormat>
  <Paragraphs>716</Paragraphs>
  <Slides>93</Slides>
  <Notes>25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93</vt:i4>
      </vt:variant>
    </vt:vector>
  </HeadingPairs>
  <TitlesOfParts>
    <vt:vector size="102" baseType="lpstr">
      <vt:lpstr>Aptos</vt:lpstr>
      <vt:lpstr>Arial</vt:lpstr>
      <vt:lpstr>ArialMT</vt:lpstr>
      <vt:lpstr>Calibri</vt:lpstr>
      <vt:lpstr>Corbel</vt:lpstr>
      <vt:lpstr>Symbol</vt:lpstr>
      <vt:lpstr>Times New Roman</vt:lpstr>
      <vt:lpstr>Wingdings</vt:lpstr>
      <vt:lpstr>Basis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Paula – kein Einzelfall in der Kinder- und Jugendhilfe…</vt:lpstr>
      <vt:lpstr>PowerPoint-Präsentation</vt:lpstr>
      <vt:lpstr>Traumapädagogische Anforderungen  in der Begleitung von Kindern und Jugendlichen  im pädagogischen Alltag von Erzieher*innen:</vt:lpstr>
      <vt:lpstr>Traumapädagogische Anforderungen  in der Begleitung von Kindern und Jugendlichen  im pädagogischen Alltag von Erzieher*innen:</vt:lpstr>
      <vt:lpstr>Traumapädagogische Anforderungen in der Begleitung von Kindern und Jugendlichen im pädagogischen Alltag von Erzieher*innen </vt:lpstr>
      <vt:lpstr>Traumapädagogische Anforderungen  in der Begleitung von Kindern und Jugendlichen  im pädagogischen Alltag von Erzieher*innen:</vt:lpstr>
      <vt:lpstr>Themenschwerpunkt I: Eine traumasensible Begleitung und Gestaltung der pädagogischen Arbeit im Elementarbereich</vt:lpstr>
      <vt:lpstr>Verbindliche Literatur für den Themenschwerpunkt 1</vt:lpstr>
      <vt:lpstr>Themenschwerpunkt II: Traumapädagogische Begleitung und Gestaltung des Alltags für Kinder und Jugendliche in der stationären Kinder- und Jugendhilfe (im Bereich der Hilfen zur Erziehung)</vt:lpstr>
      <vt:lpstr>Verbindliche Literatur für den Themenschwerpunkt 2</vt:lpstr>
      <vt:lpstr>…ein möglicher „leichter“ Einstieg in die Thematik…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Themenschwerpunkt I:  Rechtliche und politische Aspekte der Kinderrechte</vt:lpstr>
      <vt:lpstr>Auszug aus den Basiskompetenzen</vt:lpstr>
      <vt:lpstr>Themenschwerpunkt II:  Kinderrechte in pädagogischen Einrichtungen realisieren</vt:lpstr>
      <vt:lpstr>Auszug aus den Basiskompetenzen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Schmitt, Jochen (HIBB)</dc:creator>
  <cp:lastModifiedBy>roberthofmann.fsp2@gmail.com</cp:lastModifiedBy>
  <cp:revision>47</cp:revision>
  <dcterms:created xsi:type="dcterms:W3CDTF">2023-11-08T16:58:15Z</dcterms:created>
  <dcterms:modified xsi:type="dcterms:W3CDTF">2024-12-06T14:00:24Z</dcterms:modified>
</cp:coreProperties>
</file>